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304" r:id="rId2"/>
    <p:sldId id="257" r:id="rId3"/>
    <p:sldId id="284" r:id="rId4"/>
    <p:sldId id="259" r:id="rId5"/>
    <p:sldId id="260" r:id="rId6"/>
    <p:sldId id="286" r:id="rId7"/>
    <p:sldId id="288" r:id="rId8"/>
    <p:sldId id="272" r:id="rId9"/>
    <p:sldId id="296" r:id="rId10"/>
    <p:sldId id="297" r:id="rId11"/>
    <p:sldId id="298" r:id="rId12"/>
    <p:sldId id="299" r:id="rId13"/>
    <p:sldId id="295" r:id="rId14"/>
    <p:sldId id="290" r:id="rId15"/>
    <p:sldId id="293" r:id="rId16"/>
    <p:sldId id="294" r:id="rId17"/>
    <p:sldId id="300" r:id="rId18"/>
    <p:sldId id="301" r:id="rId19"/>
    <p:sldId id="302" r:id="rId20"/>
    <p:sldId id="303" r:id="rId21"/>
    <p:sldId id="305" r:id="rId22"/>
    <p:sldId id="279" r:id="rId23"/>
  </p:sldIdLst>
  <p:sldSz cx="9144000" cy="5143500" type="screen16x9"/>
  <p:notesSz cx="6858000" cy="9144000"/>
  <p:embeddedFontLst>
    <p:embeddedFont>
      <p:font typeface="Dosis" panose="020B0604020202020204" charset="0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Sniglet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wner" initials="o" lastIdx="0" clrIdx="0">
    <p:extLst>
      <p:ext uri="{19B8F6BF-5375-455C-9EA6-DF929625EA0E}">
        <p15:presenceInfo xmlns:p15="http://schemas.microsoft.com/office/powerpoint/2012/main" userId="own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EC9F8-A098-42B7-9F13-54587A517E41}">
  <a:tblStyle styleId="{9DFEC9F8-A098-42B7-9F13-54587A517E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4660"/>
  </p:normalViewPr>
  <p:slideViewPr>
    <p:cSldViewPr snapToGrid="0">
      <p:cViewPr varScale="1">
        <p:scale>
          <a:sx n="92" d="100"/>
          <a:sy n="92" d="100"/>
        </p:scale>
        <p:origin x="7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903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Shape 6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1529930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grpSp>
        <p:nvGrpSpPr>
          <p:cNvPr id="326" name="Shape 326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27" name="Shape 327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6" name="Shape 356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s.org/" TargetMode="External"/><Relationship Id="rId2" Type="http://schemas.openxmlformats.org/officeDocument/2006/relationships/hyperlink" Target="https://docs.opencv.org/4.x/d5/dae/tutorial_aruco_detection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google.com/books/edition/Smart_Intelligent_Computing_and_Applicat/Y9xwEAAAQBAJ?hl=ar&amp;gbpv=0" TargetMode="External"/><Relationship Id="rId4" Type="http://schemas.openxmlformats.org/officeDocument/2006/relationships/hyperlink" Target="https://www.researchgate.net/publication/354009690_Healthcare_Robotics_Key_Factors_that_Impact_Robot_Adoption_in_Healthcare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16"/>
          <p:cNvSpPr txBox="1">
            <a:spLocks/>
          </p:cNvSpPr>
          <p:nvPr/>
        </p:nvSpPr>
        <p:spPr>
          <a:xfrm>
            <a:off x="1194559" y="677400"/>
            <a:ext cx="6422372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Design and Implementation of a Robotics System for Medical Assistant in Hospitals.</a:t>
            </a:r>
          </a:p>
        </p:txBody>
      </p:sp>
      <p:pic>
        <p:nvPicPr>
          <p:cNvPr id="3" name="صورة 2" descr="C:\Users\best\Desktop\My files\study\ncd.jpg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0" y="0"/>
            <a:ext cx="12573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مستطيل 3"/>
          <p:cNvSpPr/>
          <p:nvPr/>
        </p:nvSpPr>
        <p:spPr>
          <a:xfrm>
            <a:off x="2119745" y="1642610"/>
            <a:ext cx="4572000" cy="11644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dirty="0" err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Haider</a:t>
            </a:r>
            <a:r>
              <a:rPr lang="en-US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dirty="0" err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Salamah</a:t>
            </a:r>
            <a:r>
              <a:rPr lang="en-US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(12th grade), </a:t>
            </a:r>
            <a:r>
              <a:rPr lang="en-US" dirty="0" err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Zein</a:t>
            </a:r>
            <a:r>
              <a:rPr lang="en-US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Mohammad (12th grade)</a:t>
            </a: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National Center for the Distinguished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2119745" y="2653044"/>
            <a:ext cx="4572000" cy="10229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Scientific advisor: Salman </a:t>
            </a:r>
            <a:r>
              <a:rPr lang="en-US" dirty="0" err="1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Daher</a:t>
            </a:r>
            <a:r>
              <a:rPr lang="en-US" dirty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, Academic Programs DCA Syria, Robotics and Intelligence Systems Student at </a:t>
            </a:r>
            <a:r>
              <a:rPr lang="en-US" dirty="0" err="1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Manara</a:t>
            </a:r>
            <a:r>
              <a:rPr lang="en-US" dirty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 University</a:t>
            </a:r>
            <a:endParaRPr lang="ar-SY" dirty="0">
              <a:solidFill>
                <a:srgbClr val="3C78D8"/>
              </a:solidFill>
              <a:latin typeface="Sniglet"/>
              <a:ea typeface="Sniglet"/>
              <a:cs typeface="Sniglet"/>
            </a:endParaRPr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28"/>
            <a:ext cx="2514951" cy="809738"/>
          </a:xfrm>
          <a:prstGeom prst="rect">
            <a:avLst/>
          </a:prstGeom>
        </p:spPr>
      </p:pic>
      <p:pic>
        <p:nvPicPr>
          <p:cNvPr id="7" name="صورة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94" b="100000" l="0" r="100000">
                        <a14:backgroundMark x1="80938" y1="3125" x2="80938" y2="3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255" y="3041754"/>
            <a:ext cx="2119745" cy="2119745"/>
          </a:xfrm>
          <a:prstGeom prst="rect">
            <a:avLst/>
          </a:prstGeom>
        </p:spPr>
      </p:pic>
      <p:pic>
        <p:nvPicPr>
          <p:cNvPr id="8" name="صورة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4211"/>
            <a:ext cx="2119745" cy="1959289"/>
          </a:xfrm>
          <a:prstGeom prst="rect">
            <a:avLst/>
          </a:prstGeom>
        </p:spPr>
      </p:pic>
      <p:sp>
        <p:nvSpPr>
          <p:cNvPr id="9" name="مربع نص 8"/>
          <p:cNvSpPr txBox="1"/>
          <p:nvPr/>
        </p:nvSpPr>
        <p:spPr>
          <a:xfrm>
            <a:off x="4263719" y="4835723"/>
            <a:ext cx="284052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1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370193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/>
          <p:cNvSpPr/>
          <p:nvPr/>
        </p:nvSpPr>
        <p:spPr>
          <a:xfrm>
            <a:off x="1225308" y="163034"/>
            <a:ext cx="653669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Mask Detection </a:t>
            </a:r>
            <a:r>
              <a:rPr lang="en-US" sz="25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Algorithm</a:t>
            </a:r>
          </a:p>
          <a:p>
            <a:pPr algn="ctr"/>
            <a:r>
              <a:rPr lang="en-US" sz="25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(The second stage)</a:t>
            </a:r>
            <a:endParaRPr lang="ar-SY" sz="2500" dirty="0">
              <a:solidFill>
                <a:srgbClr val="3C78D8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graphicFrame>
        <p:nvGraphicFramePr>
          <p:cNvPr id="3" name="جدول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211702"/>
              </p:ext>
            </p:extLst>
          </p:nvPr>
        </p:nvGraphicFramePr>
        <p:xfrm>
          <a:off x="255486" y="1728353"/>
          <a:ext cx="3458852" cy="1854200"/>
        </p:xfrm>
        <a:graphic>
          <a:graphicData uri="http://schemas.openxmlformats.org/drawingml/2006/table">
            <a:tbl>
              <a:tblPr rtl="1" firstRow="1" bandRow="1">
                <a:tableStyleId>{9DFEC9F8-A098-42B7-9F13-54587A517E41}</a:tableStyleId>
              </a:tblPr>
              <a:tblGrid>
                <a:gridCol w="1729426">
                  <a:extLst>
                    <a:ext uri="{9D8B030D-6E8A-4147-A177-3AD203B41FA5}">
                      <a16:colId xmlns:a16="http://schemas.microsoft.com/office/drawing/2014/main" val="3404383150"/>
                    </a:ext>
                  </a:extLst>
                </a:gridCol>
                <a:gridCol w="1729426">
                  <a:extLst>
                    <a:ext uri="{9D8B030D-6E8A-4147-A177-3AD203B41FA5}">
                      <a16:colId xmlns:a16="http://schemas.microsoft.com/office/drawing/2014/main" val="3288522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Status</a:t>
                      </a:r>
                      <a:endParaRPr lang="ar-S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Photo</a:t>
                      </a:r>
                      <a:r>
                        <a:rPr lang="en-US" baseline="0" dirty="0" smtClean="0"/>
                        <a:t> </a:t>
                      </a:r>
                      <a:endParaRPr lang="ar-S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796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Mask</a:t>
                      </a:r>
                      <a:endParaRPr lang="ar-S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Photo</a:t>
                      </a:r>
                      <a:r>
                        <a:rPr lang="en-US" baseline="0" dirty="0" smtClean="0"/>
                        <a:t> 1</a:t>
                      </a:r>
                      <a:endParaRPr lang="ar-S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370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No mask</a:t>
                      </a:r>
                      <a:endParaRPr lang="ar-S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Photo 2</a:t>
                      </a:r>
                      <a:endParaRPr lang="ar-S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454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…….</a:t>
                      </a:r>
                      <a:endParaRPr lang="ar-S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……..</a:t>
                      </a:r>
                      <a:endParaRPr lang="ar-S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187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Mask</a:t>
                      </a:r>
                      <a:endParaRPr lang="ar-S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Photo m</a:t>
                      </a:r>
                      <a:endParaRPr lang="ar-S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184341"/>
                  </a:ext>
                </a:extLst>
              </a:tr>
            </a:tbl>
          </a:graphicData>
        </a:graphic>
      </p:graphicFrame>
      <p:graphicFrame>
        <p:nvGraphicFramePr>
          <p:cNvPr id="5" name="جدول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678665"/>
              </p:ext>
            </p:extLst>
          </p:nvPr>
        </p:nvGraphicFramePr>
        <p:xfrm>
          <a:off x="5125358" y="1728353"/>
          <a:ext cx="3458853" cy="1854200"/>
        </p:xfrm>
        <a:graphic>
          <a:graphicData uri="http://schemas.openxmlformats.org/drawingml/2006/table">
            <a:tbl>
              <a:tblPr rtl="1" firstRow="1" bandRow="1">
                <a:tableStyleId>{9DFEC9F8-A098-42B7-9F13-54587A517E41}</a:tableStyleId>
              </a:tblPr>
              <a:tblGrid>
                <a:gridCol w="1152951">
                  <a:extLst>
                    <a:ext uri="{9D8B030D-6E8A-4147-A177-3AD203B41FA5}">
                      <a16:colId xmlns:a16="http://schemas.microsoft.com/office/drawing/2014/main" val="3394393535"/>
                    </a:ext>
                  </a:extLst>
                </a:gridCol>
                <a:gridCol w="1152951">
                  <a:extLst>
                    <a:ext uri="{9D8B030D-6E8A-4147-A177-3AD203B41FA5}">
                      <a16:colId xmlns:a16="http://schemas.microsoft.com/office/drawing/2014/main" val="3404383150"/>
                    </a:ext>
                  </a:extLst>
                </a:gridCol>
                <a:gridCol w="1152951">
                  <a:extLst>
                    <a:ext uri="{9D8B030D-6E8A-4147-A177-3AD203B41FA5}">
                      <a16:colId xmlns:a16="http://schemas.microsoft.com/office/drawing/2014/main" val="3288522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No mask</a:t>
                      </a:r>
                      <a:endParaRPr lang="ar-S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mask</a:t>
                      </a:r>
                      <a:endParaRPr lang="ar-S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Photo</a:t>
                      </a:r>
                      <a:endParaRPr lang="ar-S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796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0</a:t>
                      </a:r>
                      <a:endParaRPr lang="ar-S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1</a:t>
                      </a:r>
                      <a:endParaRPr lang="ar-S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Photo 1</a:t>
                      </a:r>
                      <a:endParaRPr lang="ar-S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370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1</a:t>
                      </a:r>
                      <a:endParaRPr lang="ar-S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0</a:t>
                      </a:r>
                      <a:endParaRPr lang="ar-S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Photo</a:t>
                      </a:r>
                      <a:r>
                        <a:rPr lang="en-US" baseline="0" dirty="0" smtClean="0"/>
                        <a:t> 2</a:t>
                      </a:r>
                      <a:endParaRPr lang="ar-S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454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…….</a:t>
                      </a:r>
                      <a:endParaRPr lang="ar-S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…….</a:t>
                      </a:r>
                      <a:endParaRPr lang="ar-S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……..</a:t>
                      </a:r>
                      <a:endParaRPr lang="ar-S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187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0</a:t>
                      </a:r>
                      <a:endParaRPr lang="ar-S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1</a:t>
                      </a:r>
                      <a:endParaRPr lang="ar-S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Photo m</a:t>
                      </a:r>
                      <a:endParaRPr lang="ar-S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184341"/>
                  </a:ext>
                </a:extLst>
              </a:tr>
            </a:tbl>
          </a:graphicData>
        </a:graphic>
      </p:graphicFrame>
      <p:sp>
        <p:nvSpPr>
          <p:cNvPr id="10" name="مربع نص 9"/>
          <p:cNvSpPr txBox="1"/>
          <p:nvPr/>
        </p:nvSpPr>
        <p:spPr>
          <a:xfrm>
            <a:off x="103910" y="1222692"/>
            <a:ext cx="3066865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	</a:t>
            </a:r>
            <a:r>
              <a:rPr lang="en-US" dirty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Before one hot encoding </a:t>
            </a:r>
            <a:endParaRPr lang="ar-SY" dirty="0">
              <a:solidFill>
                <a:srgbClr val="3C78D8"/>
              </a:solidFill>
              <a:latin typeface="Sniglet"/>
              <a:ea typeface="Sniglet"/>
              <a:cs typeface="Sniglet"/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4873275" y="1222692"/>
            <a:ext cx="2943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	</a:t>
            </a:r>
            <a:r>
              <a:rPr lang="en-US" dirty="0" smtClean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After </a:t>
            </a:r>
            <a:r>
              <a:rPr lang="en-US" dirty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one hot encoding </a:t>
            </a:r>
            <a:endParaRPr lang="ar-SY" dirty="0">
              <a:solidFill>
                <a:srgbClr val="3C78D8"/>
              </a:solidFill>
              <a:latin typeface="Sniglet"/>
              <a:ea typeface="Sniglet"/>
              <a:cs typeface="Sniglet"/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4301938" y="4762986"/>
            <a:ext cx="383438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10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391388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/>
          <p:cNvSpPr/>
          <p:nvPr/>
        </p:nvSpPr>
        <p:spPr>
          <a:xfrm>
            <a:off x="1225308" y="163034"/>
            <a:ext cx="653669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Mask Detection </a:t>
            </a:r>
            <a:r>
              <a:rPr lang="en-US" sz="25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Algorithm</a:t>
            </a:r>
          </a:p>
          <a:p>
            <a:pPr algn="ctr"/>
            <a:r>
              <a:rPr lang="en-US" sz="25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(The third stage)</a:t>
            </a:r>
            <a:endParaRPr lang="ar-SY" sz="2500" dirty="0">
              <a:solidFill>
                <a:srgbClr val="3C78D8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" name="مستطيل 2"/>
          <p:cNvSpPr/>
          <p:nvPr/>
        </p:nvSpPr>
        <p:spPr>
          <a:xfrm>
            <a:off x="207818" y="1031307"/>
            <a:ext cx="893618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baseModel = 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</a:rPr>
              <a:t>MobileNetV2(weights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=</a:t>
            </a:r>
            <a:r>
              <a:rPr lang="en-US" dirty="0" smtClean="0">
                <a:solidFill>
                  <a:schemeClr val="accent2"/>
                </a:solidFill>
                <a:latin typeface="Courier New" panose="02070309020205020404" pitchFamily="49" charset="0"/>
              </a:rPr>
              <a:t>"imagenet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</a:rPr>
              <a:t>"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, include_top=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False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  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</a:rPr>
              <a:t>input tensor=Input(shape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=(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</a:rPr>
              <a:t>224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</a:rPr>
              <a:t>224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)))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headModel = 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</a:rPr>
              <a:t>baseModel.Output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headModel = AveragePooling2D(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pool_size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=(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</a:rPr>
              <a:t>7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</a:rPr>
              <a:t>7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))(headModel)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headModel = Flatten(name=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</a:rPr>
              <a:t>"flatten</a:t>
            </a:r>
            <a:r>
              <a:rPr lang="en-US" dirty="0" smtClean="0">
                <a:solidFill>
                  <a:schemeClr val="accent2"/>
                </a:solidFill>
                <a:latin typeface="Courier New" panose="02070309020205020404" pitchFamily="49" charset="0"/>
              </a:rPr>
              <a:t>"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)(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</a:rPr>
              <a:t>headModel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headModel = Dense(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</a:rPr>
              <a:t>128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, activation=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</a:rPr>
              <a:t>"relu"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)(headModel)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headModel = Dropout(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</a:rPr>
              <a:t>0.5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)(headModel)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headModel = Dense(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, activation=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</a:rPr>
              <a:t>"sigmoid"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)(headModel)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model = Model(inputs=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baseModel.input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, outputs=headModel)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 layer 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 baseModel.layers: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  layer.trainable = 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False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opt = tensorflow.keras.optimizers.legacy.Adam(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lr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=INIT_LR, decay=INIT_LR/EPOCHS)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model.compile(loss=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</a:rPr>
              <a:t>"binary_crossentropy"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, optimizer=opt,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  metrics=[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</a:rPr>
              <a:t>"accuracy"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4301938" y="4835723"/>
            <a:ext cx="383438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11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427955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/>
          <p:cNvSpPr/>
          <p:nvPr/>
        </p:nvSpPr>
        <p:spPr>
          <a:xfrm>
            <a:off x="1225308" y="163034"/>
            <a:ext cx="653669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Mask Detection </a:t>
            </a:r>
            <a:r>
              <a:rPr lang="en-US" sz="25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Algorithm</a:t>
            </a:r>
          </a:p>
          <a:p>
            <a:pPr algn="ctr"/>
            <a:r>
              <a:rPr lang="en-US" sz="25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(The forth stage)</a:t>
            </a:r>
            <a:endParaRPr lang="ar-SY" sz="2500" dirty="0">
              <a:solidFill>
                <a:srgbClr val="3C78D8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" name="مربع نص 2"/>
          <p:cNvSpPr txBox="1"/>
          <p:nvPr/>
        </p:nvSpPr>
        <p:spPr>
          <a:xfrm>
            <a:off x="4301938" y="4731813"/>
            <a:ext cx="383438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12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39406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/>
          <p:cNvSpPr>
            <a:spLocks noGrp="1"/>
          </p:cNvSpPr>
          <p:nvPr>
            <p:ph type="body" idx="1"/>
          </p:nvPr>
        </p:nvSpPr>
        <p:spPr>
          <a:xfrm>
            <a:off x="2128152" y="72736"/>
            <a:ext cx="4825500" cy="819900"/>
          </a:xfrm>
        </p:spPr>
        <p:txBody>
          <a:bodyPr/>
          <a:lstStyle/>
          <a:p>
            <a:pPr marL="69850" indent="0">
              <a:spcBef>
                <a:spcPts val="0"/>
              </a:spcBef>
              <a:buClr>
                <a:srgbClr val="3C78D8"/>
              </a:buClr>
              <a:buSzPts val="3700"/>
              <a:buNone/>
            </a:pPr>
            <a:r>
              <a:rPr lang="en-US" b="0" dirty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Mechanism </a:t>
            </a:r>
            <a:r>
              <a:rPr lang="en-US" b="0" dirty="0" smtClean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design </a:t>
            </a:r>
            <a:endParaRPr lang="ar-SY" b="0" dirty="0">
              <a:solidFill>
                <a:srgbClr val="3C78D8"/>
              </a:solidFill>
              <a:latin typeface="Sniglet"/>
              <a:ea typeface="Sniglet"/>
              <a:cs typeface="Sniglet"/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3359" y1="92083" x2="83359" y2="92083"/>
                        <a14:foregroundMark x1="82031" y1="89271" x2="82031" y2="89271"/>
                        <a14:foregroundMark x1="68359" y1="89688" x2="68359" y2="89688"/>
                        <a14:foregroundMark x1="70938" y1="91354" x2="70938" y2="91354"/>
                        <a14:foregroundMark x1="58516" y1="92396" x2="58516" y2="92396"/>
                        <a14:foregroundMark x1="74297" y1="89271" x2="74297" y2="89271"/>
                        <a14:foregroundMark x1="76641" y1="90313" x2="76641" y2="90313"/>
                        <a14:backgroundMark x1="52578" y1="14167" x2="52578" y2="14167"/>
                        <a14:backgroundMark x1="19219" y1="92396" x2="19219" y2="92396"/>
                        <a14:backgroundMark x1="9922" y1="63854" x2="9141" y2="62396"/>
                        <a14:backgroundMark x1="32656" y1="55208" x2="32656" y2="55208"/>
                        <a14:backgroundMark x1="82813" y1="48646" x2="82813" y2="48646"/>
                        <a14:backgroundMark x1="92109" y1="86875" x2="92109" y2="86875"/>
                        <a14:backgroundMark x1="73516" y1="97604" x2="73516" y2="97604"/>
                        <a14:backgroundMark x1="13281" y1="93438" x2="13281" y2="93438"/>
                        <a14:backgroundMark x1="15859" y1="75521" x2="15859" y2="75521"/>
                        <a14:backgroundMark x1="11484" y1="36250" x2="11484" y2="36250"/>
                        <a14:backgroundMark x1="13516" y1="30417" x2="13516" y2="30417"/>
                        <a14:backgroundMark x1="23906" y1="39375" x2="23906" y2="39375"/>
                        <a14:backgroundMark x1="22891" y1="45833" x2="7891" y2="44896"/>
                        <a14:backgroundMark x1="10703" y1="21771" x2="11719" y2="22396"/>
                        <a14:backgroundMark x1="77109" y1="46563" x2="77109" y2="46563"/>
                        <a14:backgroundMark x1="87500" y1="32083" x2="87500" y2="32083"/>
                        <a14:backgroundMark x1="52344" y1="36563" x2="52344" y2="36563"/>
                        <a14:backgroundMark x1="61875" y1="49375" x2="61875" y2="49375"/>
                        <a14:backgroundMark x1="46406" y1="54479" x2="46406" y2="54479"/>
                        <a14:backgroundMark x1="47188" y1="58958" x2="47188" y2="58958"/>
                        <a14:backgroundMark x1="62891" y1="43125" x2="62891" y2="43125"/>
                        <a14:backgroundMark x1="57266" y1="48646" x2="57266" y2="48646"/>
                        <a14:backgroundMark x1="54688" y1="40000" x2="54688" y2="40000"/>
                        <a14:backgroundMark x1="65234" y1="37917" x2="65234" y2="37917"/>
                        <a14:backgroundMark x1="59062" y1="34479" x2="59062" y2="34479"/>
                        <a14:backgroundMark x1="60313" y1="34479" x2="60313" y2="34479"/>
                        <a14:backgroundMark x1="63672" y1="97604" x2="63672" y2="97604"/>
                        <a14:backgroundMark x1="69609" y1="95833" x2="69609" y2="95833"/>
                        <a14:backgroundMark x1="77891" y1="97917" x2="77891" y2="97917"/>
                        <a14:backgroundMark x1="40469" y1="39688" x2="40469" y2="3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152" y="892636"/>
            <a:ext cx="4019128" cy="3014346"/>
          </a:xfrm>
          <a:prstGeom prst="rect">
            <a:avLst/>
          </a:prstGeom>
        </p:spPr>
      </p:pic>
      <p:sp>
        <p:nvSpPr>
          <p:cNvPr id="4" name="مستطيل 3"/>
          <p:cNvSpPr/>
          <p:nvPr/>
        </p:nvSpPr>
        <p:spPr>
          <a:xfrm>
            <a:off x="2578666" y="4059626"/>
            <a:ext cx="39244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Photo for the outer structure of the robot</a:t>
            </a:r>
          </a:p>
        </p:txBody>
      </p:sp>
      <p:sp>
        <p:nvSpPr>
          <p:cNvPr id="5" name="مربع نص 4"/>
          <p:cNvSpPr txBox="1"/>
          <p:nvPr/>
        </p:nvSpPr>
        <p:spPr>
          <a:xfrm>
            <a:off x="4349183" y="4726882"/>
            <a:ext cx="383438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13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405547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/>
          <p:cNvSpPr txBox="1">
            <a:spLocks/>
          </p:cNvSpPr>
          <p:nvPr/>
        </p:nvSpPr>
        <p:spPr>
          <a:xfrm>
            <a:off x="2096979" y="42545"/>
            <a:ext cx="4825500" cy="819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9850" algn="ctr">
              <a:buClr>
                <a:srgbClr val="3C78D8"/>
              </a:buClr>
              <a:buSzPts val="3700"/>
            </a:pPr>
            <a:r>
              <a:rPr lang="en-US" sz="250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Dosis"/>
              </a:rPr>
              <a:t>Electrical connections between boards are other parts</a:t>
            </a:r>
          </a:p>
          <a:p>
            <a:pPr marL="69850" algn="ctr"/>
            <a:endParaRPr lang="en-US" dirty="0"/>
          </a:p>
        </p:txBody>
      </p:sp>
      <p:pic>
        <p:nvPicPr>
          <p:cNvPr id="3" name="صورة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82" y="862445"/>
            <a:ext cx="5834421" cy="4058459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4318010" y="4835723"/>
            <a:ext cx="383438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14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33060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/>
          <p:cNvSpPr>
            <a:spLocks noGrp="1"/>
          </p:cNvSpPr>
          <p:nvPr>
            <p:ph type="body" idx="1"/>
          </p:nvPr>
        </p:nvSpPr>
        <p:spPr>
          <a:xfrm>
            <a:off x="2263235" y="322610"/>
            <a:ext cx="4825500" cy="819900"/>
          </a:xfrm>
        </p:spPr>
        <p:txBody>
          <a:bodyPr/>
          <a:lstStyle/>
          <a:p>
            <a:pPr marL="69850" indent="0">
              <a:spcBef>
                <a:spcPts val="0"/>
              </a:spcBef>
              <a:buClr>
                <a:srgbClr val="3C78D8"/>
              </a:buClr>
              <a:buSzPts val="3700"/>
              <a:buFont typeface="Arial"/>
              <a:buNone/>
            </a:pPr>
            <a:r>
              <a:rPr lang="en-US" b="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Arial"/>
              </a:rPr>
              <a:t>Software connecting between</a:t>
            </a:r>
          </a:p>
          <a:p>
            <a:pPr marL="69850" indent="0">
              <a:spcBef>
                <a:spcPts val="0"/>
              </a:spcBef>
              <a:buClr>
                <a:srgbClr val="3C78D8"/>
              </a:buClr>
              <a:buSzPts val="3700"/>
              <a:buFont typeface="Arial"/>
              <a:buNone/>
            </a:pPr>
            <a:r>
              <a:rPr lang="en-US" b="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Arial"/>
              </a:rPr>
              <a:t> the boards</a:t>
            </a:r>
          </a:p>
          <a:p>
            <a:pPr marL="69850" indent="0">
              <a:buNone/>
            </a:pPr>
            <a:endParaRPr lang="ar-SY" dirty="0"/>
          </a:p>
        </p:txBody>
      </p:sp>
      <p:pic>
        <p:nvPicPr>
          <p:cNvPr id="3" name="صورة 2" descr="C:\Users\owner\Desktop\My First Board.jpg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0" b="100000" l="339" r="100000">
                        <a14:foregroundMark x1="81441" y1="52538" x2="81441" y2="52538"/>
                        <a14:foregroundMark x1="80593" y1="53601" x2="80593" y2="53601"/>
                        <a14:foregroundMark x1="82542" y1="53129" x2="82542" y2="53129"/>
                        <a14:foregroundMark x1="84237" y1="53365" x2="84237" y2="53365"/>
                        <a14:foregroundMark x1="85000" y1="53365" x2="85000" y2="53365"/>
                        <a14:foregroundMark x1="85847" y1="53365" x2="85847" y2="53365"/>
                        <a14:foregroundMark x1="86525" y1="53365" x2="86525" y2="53365"/>
                        <a14:foregroundMark x1="86949" y1="53365" x2="86949" y2="53365"/>
                        <a14:foregroundMark x1="86186" y1="53129" x2="86186" y2="53129"/>
                        <a14:foregroundMark x1="35085" y1="27037" x2="35085" y2="27037"/>
                        <a14:foregroundMark x1="34746" y1="27037" x2="35254" y2="27273"/>
                        <a14:foregroundMark x1="47627" y1="28808" x2="47627" y2="28808"/>
                        <a14:foregroundMark x1="50254" y1="27745" x2="50254" y2="27745"/>
                        <a14:foregroundMark x1="57627" y1="27037" x2="57627" y2="27037"/>
                        <a14:foregroundMark x1="44068" y1="26564" x2="44068" y2="26564"/>
                        <a14:foregroundMark x1="45169" y1="26092" x2="45169" y2="26092"/>
                        <a14:foregroundMark x1="46186" y1="26092" x2="46186" y2="26092"/>
                        <a14:foregroundMark x1="38051" y1="26092" x2="38051" y2="26092"/>
                        <a14:foregroundMark x1="37373" y1="26564" x2="37373" y2="26564"/>
                        <a14:foregroundMark x1="36864" y1="26328" x2="36864" y2="26328"/>
                        <a14:foregroundMark x1="40508" y1="26328" x2="40508" y2="26328"/>
                        <a14:foregroundMark x1="41441" y1="26092" x2="41441" y2="26092"/>
                        <a14:foregroundMark x1="53220" y1="26092" x2="53220" y2="26092"/>
                        <a14:foregroundMark x1="52881" y1="26092" x2="52881" y2="26092"/>
                        <a14:foregroundMark x1="52203" y1="26092" x2="52203" y2="26092"/>
                        <a14:foregroundMark x1="56780" y1="27037" x2="56780" y2="27037"/>
                        <a14:foregroundMark x1="56102" y1="26800" x2="56102" y2="26800"/>
                        <a14:foregroundMark x1="56441" y1="26092" x2="56441" y2="26092"/>
                        <a14:foregroundMark x1="58220" y1="26564" x2="58220" y2="26564"/>
                        <a14:foregroundMark x1="47797" y1="25856" x2="47797" y2="25856"/>
                        <a14:foregroundMark x1="48983" y1="26092" x2="48983" y2="26092"/>
                        <a14:foregroundMark x1="49746" y1="26092" x2="49746" y2="26092"/>
                        <a14:foregroundMark x1="50085" y1="26092" x2="50085" y2="26092"/>
                        <a14:foregroundMark x1="51102" y1="26092" x2="51102" y2="26092"/>
                        <a14:foregroundMark x1="83051" y1="54545" x2="83051" y2="54545"/>
                        <a14:foregroundMark x1="80593" y1="54545" x2="80593" y2="54545"/>
                        <a14:foregroundMark x1="81102" y1="53601" x2="81102" y2="53601"/>
                        <a14:foregroundMark x1="83051" y1="51358" x2="83051" y2="51358"/>
                        <a14:foregroundMark x1="84068" y1="51358" x2="84068" y2="51358"/>
                        <a14:foregroundMark x1="85000" y1="51594" x2="85000" y2="51594"/>
                        <a14:foregroundMark x1="85169" y1="52066" x2="85169" y2="52066"/>
                        <a14:foregroundMark x1="85678" y1="52302" x2="85678" y2="52302"/>
                        <a14:foregroundMark x1="85847" y1="52538" x2="85847" y2="52538"/>
                        <a14:foregroundMark x1="85678" y1="52774" x2="85678" y2="52774"/>
                        <a14:foregroundMark x1="84068" y1="53129" x2="84068" y2="53129"/>
                        <a14:backgroundMark x1="47881" y1="14758" x2="47881" y2="14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056" y="862012"/>
            <a:ext cx="5797857" cy="40944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مربع نص 3"/>
          <p:cNvSpPr txBox="1"/>
          <p:nvPr/>
        </p:nvSpPr>
        <p:spPr>
          <a:xfrm>
            <a:off x="4484265" y="4802575"/>
            <a:ext cx="383438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15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154735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/>
          <p:cNvSpPr>
            <a:spLocks noGrp="1"/>
          </p:cNvSpPr>
          <p:nvPr>
            <p:ph type="body" idx="1"/>
          </p:nvPr>
        </p:nvSpPr>
        <p:spPr>
          <a:xfrm>
            <a:off x="529935" y="0"/>
            <a:ext cx="8478981" cy="819900"/>
          </a:xfrm>
        </p:spPr>
        <p:txBody>
          <a:bodyPr/>
          <a:lstStyle/>
          <a:p>
            <a:pPr marL="69850" indent="0">
              <a:spcBef>
                <a:spcPts val="0"/>
              </a:spcBef>
              <a:buClr>
                <a:srgbClr val="3C78D8"/>
              </a:buClr>
              <a:buSzPts val="3700"/>
              <a:buNone/>
            </a:pPr>
            <a:r>
              <a:rPr lang="en-US" b="0" dirty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Business Model Canvas for our project</a:t>
            </a:r>
            <a:endParaRPr lang="ar-SY" b="0" dirty="0">
              <a:solidFill>
                <a:srgbClr val="3C78D8"/>
              </a:solidFill>
              <a:latin typeface="Sniglet"/>
              <a:ea typeface="Sniglet"/>
              <a:cs typeface="Sniglet"/>
            </a:endParaRPr>
          </a:p>
        </p:txBody>
      </p:sp>
      <p:graphicFrame>
        <p:nvGraphicFramePr>
          <p:cNvPr id="4" name="جدول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933724"/>
              </p:ext>
            </p:extLst>
          </p:nvPr>
        </p:nvGraphicFramePr>
        <p:xfrm>
          <a:off x="1355974" y="596987"/>
          <a:ext cx="6826902" cy="4084320"/>
        </p:xfrm>
        <a:graphic>
          <a:graphicData uri="http://schemas.openxmlformats.org/drawingml/2006/table">
            <a:tbl>
              <a:tblPr rtl="1" firstRow="1" bandRow="1">
                <a:tableStyleId>{9DFEC9F8-A098-42B7-9F13-54587A517E41}</a:tableStyleId>
              </a:tblPr>
              <a:tblGrid>
                <a:gridCol w="981976">
                  <a:extLst>
                    <a:ext uri="{9D8B030D-6E8A-4147-A177-3AD203B41FA5}">
                      <a16:colId xmlns:a16="http://schemas.microsoft.com/office/drawing/2014/main" val="3385642015"/>
                    </a:ext>
                  </a:extLst>
                </a:gridCol>
                <a:gridCol w="2161309">
                  <a:extLst>
                    <a:ext uri="{9D8B030D-6E8A-4147-A177-3AD203B41FA5}">
                      <a16:colId xmlns:a16="http://schemas.microsoft.com/office/drawing/2014/main" val="2375413698"/>
                    </a:ext>
                  </a:extLst>
                </a:gridCol>
                <a:gridCol w="1407983">
                  <a:extLst>
                    <a:ext uri="{9D8B030D-6E8A-4147-A177-3AD203B41FA5}">
                      <a16:colId xmlns:a16="http://schemas.microsoft.com/office/drawing/2014/main" val="1364193498"/>
                    </a:ext>
                  </a:extLst>
                </a:gridCol>
                <a:gridCol w="1137817">
                  <a:extLst>
                    <a:ext uri="{9D8B030D-6E8A-4147-A177-3AD203B41FA5}">
                      <a16:colId xmlns:a16="http://schemas.microsoft.com/office/drawing/2014/main" val="1054273208"/>
                    </a:ext>
                  </a:extLst>
                </a:gridCol>
                <a:gridCol w="1137817">
                  <a:extLst>
                    <a:ext uri="{9D8B030D-6E8A-4147-A177-3AD203B41FA5}">
                      <a16:colId xmlns:a16="http://schemas.microsoft.com/office/drawing/2014/main" val="1453722140"/>
                    </a:ext>
                  </a:extLst>
                </a:gridCol>
              </a:tblGrid>
              <a:tr h="1377286">
                <a:tc rowSpan="3">
                  <a:txBody>
                    <a:bodyPr/>
                    <a:lstStyle/>
                    <a:p>
                      <a:pPr rtl="1"/>
                      <a:r>
                        <a:rPr lang="en-US" sz="1200" b="1" i="0" u="none" strike="noStrike" cap="none" dirty="0" smtClean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+mj-cs"/>
                          <a:sym typeface="Arial"/>
                        </a:rPr>
                        <a:t>Customer segments</a:t>
                      </a:r>
                    </a:p>
                    <a:p>
                      <a:pPr rtl="1"/>
                      <a:endParaRPr lang="en-US" sz="1200" b="1" i="0" u="none" strike="noStrike" cap="none" dirty="0" smtClean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+mj-cs"/>
                        <a:sym typeface="Arial"/>
                      </a:endParaRPr>
                    </a:p>
                    <a:p>
                      <a:r>
                        <a:rPr lang="en-US" sz="1100" b="0" i="0" u="none" strike="noStrike" cap="none" dirty="0" smtClean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1.Hospital owners </a:t>
                      </a:r>
                    </a:p>
                    <a:p>
                      <a:endParaRPr lang="en-US" sz="1100" b="0" i="0" u="none" strike="noStrike" cap="none" dirty="0" smtClean="0">
                        <a:solidFill>
                          <a:srgbClr val="3B3838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  <a:p>
                      <a:r>
                        <a:rPr lang="en-US" sz="1100" b="0" i="0" u="none" strike="noStrike" cap="none" dirty="0" smtClean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2.Medical Insurance Companies </a:t>
                      </a:r>
                    </a:p>
                    <a:p>
                      <a:endParaRPr lang="en-US" sz="1100" b="0" i="0" u="none" strike="noStrike" cap="none" dirty="0" smtClean="0">
                        <a:solidFill>
                          <a:srgbClr val="3B3838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  <a:p>
                      <a:r>
                        <a:rPr lang="en-US" sz="1100" b="0" i="0" u="none" strike="noStrike" cap="none" dirty="0" smtClean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3.Companies in the medical field </a:t>
                      </a: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	</a:t>
                      </a:r>
                    </a:p>
                    <a:p>
                      <a:pPr rtl="1"/>
                      <a:endParaRPr lang="ar-SY" sz="1200" b="1" i="0" u="none" strike="noStrike" cap="none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+mj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i="0" u="none" strike="noStrike" cap="none" dirty="0" smtClean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+mj-cs"/>
                          <a:sym typeface="Arial"/>
                        </a:rPr>
                        <a:t>CUSTOMER REALTIONSHIP</a:t>
                      </a:r>
                    </a:p>
                    <a:p>
                      <a:pPr rtl="1"/>
                      <a:endParaRPr lang="en-US" sz="1200" b="1" i="0" u="none" strike="noStrike" cap="none" dirty="0" smtClean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+mj-cs"/>
                        <a:sym typeface="Arial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 smtClean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Representative from the company that keeps in touch with customers and asks for feedback 	</a:t>
                      </a:r>
                    </a:p>
                    <a:p>
                      <a:pPr algn="l" rtl="0"/>
                      <a:endParaRPr lang="ar-SY" sz="1200" b="1" i="0" u="none" strike="noStrike" cap="none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+mj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cap="none" dirty="0" smtClean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+mj-cs"/>
                          <a:sym typeface="Arial"/>
                        </a:rPr>
                        <a:t>VALUE PROPOSTION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 smtClean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+mj-cs"/>
                          <a:sym typeface="Arial"/>
                        </a:rPr>
                        <a:t> 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 smtClean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1.The Medical Industry 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100" b="0" i="0" u="none" strike="noStrike" cap="none" dirty="0" smtClean="0">
                        <a:solidFill>
                          <a:srgbClr val="3B3838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 smtClean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2,.Medical staff</a:t>
                      </a:r>
                      <a:endParaRPr lang="ar-SY" sz="1100" b="0" i="0" u="none" strike="noStrike" cap="none" dirty="0">
                        <a:solidFill>
                          <a:srgbClr val="3B3838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200" b="1" i="0" u="none" strike="noStrike" cap="none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+mj-cs"/>
                          <a:sym typeface="Arial"/>
                        </a:rPr>
                        <a:t>KEY </a:t>
                      </a:r>
                      <a:r>
                        <a:rPr lang="en-GB" sz="1200" b="1" i="0" u="none" strike="noStrike" cap="none" dirty="0" smtClean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+mj-cs"/>
                          <a:sym typeface="Arial"/>
                        </a:rPr>
                        <a:t>ACTIVITIES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GB" sz="1100" b="1" dirty="0" smtClean="0">
                        <a:solidFill>
                          <a:srgbClr val="3B3838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 smtClean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1.Creation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 smtClean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 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 smtClean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2.Reporting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 smtClean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 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 smtClean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3.Promotion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 smtClean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 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 smtClean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4.Optimization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sz="900" dirty="0">
                        <a:solidFill>
                          <a:srgbClr val="3B3838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0" marB="0"/>
                </a:tc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+mj-cs"/>
                        </a:rPr>
                        <a:t>KEY PARTNERS</a:t>
                      </a:r>
                      <a:endParaRPr lang="en-US" sz="1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+mj-cs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900" dirty="0">
                        <a:solidFill>
                          <a:srgbClr val="3B3838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Businesses that import class-one electronic and </a:t>
                      </a:r>
                      <a:r>
                        <a:rPr lang="en-GB" sz="1100" b="0" i="0" u="none" strike="noStrike" cap="none" dirty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mechanical components.</a:t>
                      </a:r>
                      <a:endParaRPr lang="en-US" sz="1100" b="0" i="0" u="none" strike="noStrike" cap="none" dirty="0">
                        <a:solidFill>
                          <a:srgbClr val="3B3838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576728519"/>
                  </a:ext>
                </a:extLst>
              </a:tr>
              <a:tr h="541164">
                <a:tc vMerge="1">
                  <a:txBody>
                    <a:bodyPr/>
                    <a:lstStyle/>
                    <a:p>
                      <a:pPr rtl="1"/>
                      <a:endParaRPr lang="ar-SY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rtl="1"/>
                      <a:r>
                        <a:rPr lang="en-US" sz="1200" b="1" i="0" u="none" strike="noStrike" cap="none" dirty="0" smtClean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+mj-cs"/>
                          <a:sym typeface="Arial"/>
                        </a:rPr>
                        <a:t>CHANNELS</a:t>
                      </a:r>
                    </a:p>
                    <a:p>
                      <a:r>
                        <a:rPr lang="en-US" sz="1100" b="0" i="0" u="none" strike="noStrike" cap="none" dirty="0" smtClean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1.Word of mouth </a:t>
                      </a:r>
                    </a:p>
                    <a:p>
                      <a:r>
                        <a:rPr lang="en-US" sz="1100" b="0" i="0" u="none" strike="noStrike" cap="none" dirty="0" smtClean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2.YouTube </a:t>
                      </a:r>
                    </a:p>
                    <a:p>
                      <a:r>
                        <a:rPr lang="en-US" sz="1100" b="0" i="0" u="none" strike="noStrike" cap="none" dirty="0" smtClean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3.Facebook </a:t>
                      </a:r>
                    </a:p>
                    <a:p>
                      <a:r>
                        <a:rPr lang="en-US" sz="1100" b="0" i="0" u="none" strike="noStrike" cap="none" dirty="0" smtClean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4.Applying to contests and</a:t>
                      </a:r>
                      <a:r>
                        <a:rPr lang="en-US" sz="1100" b="0" i="0" u="none" strike="noStrike" cap="none" baseline="0" dirty="0" smtClean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smtClean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showrooms </a:t>
                      </a: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	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200" b="1" i="0" u="none" strike="noStrike" cap="none" dirty="0" smtClean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+mj-cs"/>
                          <a:sym typeface="Arial"/>
                        </a:rPr>
                        <a:t>KEY RESOURCES</a:t>
                      </a:r>
                      <a:endParaRPr lang="en-GB" sz="1100" b="1" dirty="0" smtClean="0">
                        <a:solidFill>
                          <a:srgbClr val="3B3838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dirty="0" smtClean="0">
                          <a:solidFill>
                            <a:srgbClr val="3B3838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u="none" strike="noStrike" cap="none" dirty="0" smtClean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Robotics engineers </a:t>
                      </a:r>
                      <a:endParaRPr lang="en-US" sz="1100" b="0" i="0" u="none" strike="noStrike" cap="none" dirty="0">
                        <a:solidFill>
                          <a:srgbClr val="3B3838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114300" marR="114300" marT="0" marB="0"/>
                </a:tc>
                <a:tc h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US" sz="900" dirty="0">
                        <a:solidFill>
                          <a:srgbClr val="3B3838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0" marB="0"/>
                </a:tc>
                <a:tc v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US" sz="900" dirty="0">
                        <a:solidFill>
                          <a:srgbClr val="3B3838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257429974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rtl="1"/>
                      <a:endParaRPr lang="ar-SY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ar-SY" dirty="0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 smtClean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+mj-cs"/>
                          <a:sym typeface="Arial"/>
                        </a:rPr>
                        <a:t>COST</a:t>
                      </a:r>
                      <a:r>
                        <a:rPr lang="en-US" sz="1400" b="1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1" i="0" u="none" strike="noStrike" cap="none" dirty="0" smtClean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+mj-cs"/>
                          <a:sym typeface="Arial"/>
                        </a:rPr>
                        <a:t>STRUCTURE</a:t>
                      </a:r>
                    </a:p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i="0" u="none" strike="noStrike" cap="none" dirty="0" smtClean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+mj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 smtClean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1.Staff Costs 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100" b="0" i="0" u="none" strike="noStrike" cap="none" dirty="0" smtClean="0">
                        <a:solidFill>
                          <a:srgbClr val="3B3838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 smtClean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2.Operating Expenses 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100" b="0" i="0" u="none" strike="noStrike" cap="none" dirty="0" smtClean="0">
                        <a:solidFill>
                          <a:srgbClr val="3B3838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 smtClean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3.Marketing Costs (Facebook and Instagram ADS). </a:t>
                      </a:r>
                      <a:endParaRPr lang="en-US" sz="1200" b="1" i="0" u="none" strike="noStrike" cap="none" dirty="0" smtClean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+mj-cs"/>
                        <a:sym typeface="Arial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rtl="1"/>
                      <a:endParaRPr lang="ar-SY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rtl="1"/>
                      <a:endParaRPr lang="ar-S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39559"/>
                  </a:ext>
                </a:extLst>
              </a:tr>
              <a:tr h="501941">
                <a:tc gridSpan="2">
                  <a:txBody>
                    <a:bodyPr/>
                    <a:lstStyle/>
                    <a:p>
                      <a:pPr rtl="1"/>
                      <a:r>
                        <a:rPr lang="en-US" sz="1200" b="1" i="0" u="none" strike="noStrike" cap="none" dirty="0" smtClean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+mj-cs"/>
                          <a:sym typeface="Arial"/>
                        </a:rPr>
                        <a:t>REVENUR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sz="1200" b="1" i="0" u="none" strike="noStrike" cap="none" dirty="0" smtClean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+mj-cs"/>
                          <a:sym typeface="Arial"/>
                        </a:rPr>
                        <a:t>STREAMS</a:t>
                      </a:r>
                    </a:p>
                    <a:p>
                      <a:r>
                        <a:rPr lang="en-US" sz="1100" b="0" i="0" u="none" strike="noStrike" cap="none" dirty="0" smtClean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1.One time purchase of a product</a:t>
                      </a:r>
                    </a:p>
                    <a:p>
                      <a:r>
                        <a:rPr lang="en-US" sz="1100" b="0" i="0" u="none" strike="noStrike" cap="none" dirty="0" smtClean="0">
                          <a:solidFill>
                            <a:srgbClr val="3B3838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2.Charge Maintenance Fees </a:t>
                      </a: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	</a:t>
                      </a:r>
                    </a:p>
                    <a:p>
                      <a:pPr rtl="1"/>
                      <a:endParaRPr lang="en-US" sz="1200" b="1" i="0" u="none" strike="noStrike" cap="none" dirty="0" smtClean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+mj-cs"/>
                        <a:sym typeface="Arial"/>
                      </a:endParaRPr>
                    </a:p>
                    <a:p>
                      <a:pPr rtl="1"/>
                      <a:endParaRPr lang="en-US" baseline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SY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rtl="1"/>
                      <a:endParaRPr lang="ar-SY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rtl="1"/>
                      <a:endParaRPr lang="ar-SY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rtl="1"/>
                      <a:endParaRPr lang="ar-S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901480"/>
                  </a:ext>
                </a:extLst>
              </a:tr>
            </a:tbl>
          </a:graphicData>
        </a:graphic>
      </p:graphicFrame>
      <p:sp>
        <p:nvSpPr>
          <p:cNvPr id="5" name="مربع نص 4"/>
          <p:cNvSpPr txBox="1"/>
          <p:nvPr/>
        </p:nvSpPr>
        <p:spPr>
          <a:xfrm>
            <a:off x="4577706" y="4835723"/>
            <a:ext cx="383438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16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207080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/>
          <p:cNvSpPr>
            <a:spLocks noGrp="1"/>
          </p:cNvSpPr>
          <p:nvPr>
            <p:ph type="body" idx="1"/>
          </p:nvPr>
        </p:nvSpPr>
        <p:spPr>
          <a:xfrm>
            <a:off x="2065807" y="0"/>
            <a:ext cx="4825500" cy="819900"/>
          </a:xfrm>
        </p:spPr>
        <p:txBody>
          <a:bodyPr/>
          <a:lstStyle/>
          <a:p>
            <a:pPr marL="69850" indent="0">
              <a:buNone/>
            </a:pPr>
            <a:r>
              <a:rPr lang="en-US" b="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Arial"/>
              </a:rPr>
              <a:t>Results</a:t>
            </a:r>
            <a:endParaRPr lang="ar-SY" b="0" dirty="0">
              <a:solidFill>
                <a:srgbClr val="3C78D8"/>
              </a:solidFill>
              <a:latin typeface="Sniglet"/>
              <a:ea typeface="Sniglet"/>
              <a:cs typeface="Sniglet"/>
              <a:sym typeface="Arial"/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1859973" y="1319645"/>
            <a:ext cx="184731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613065" y="1104202"/>
            <a:ext cx="7938654" cy="8002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1.      Our </a:t>
            </a:r>
            <a:r>
              <a:rPr lang="en-US" sz="1600" dirty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AI model provides its efficiency in detecting masks, navigation and arm tasks In testing, the CNN model has around 98.58% accuracy</a:t>
            </a:r>
          </a:p>
          <a:p>
            <a:endParaRPr lang="ar-SY" dirty="0"/>
          </a:p>
        </p:txBody>
      </p:sp>
      <p:pic>
        <p:nvPicPr>
          <p:cNvPr id="6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02" y="1842866"/>
            <a:ext cx="3242310" cy="2371090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4390673" y="4798731"/>
            <a:ext cx="383438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17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230932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/>
          <p:cNvSpPr>
            <a:spLocks noGrp="1"/>
          </p:cNvSpPr>
          <p:nvPr>
            <p:ph type="body" idx="1"/>
          </p:nvPr>
        </p:nvSpPr>
        <p:spPr>
          <a:xfrm>
            <a:off x="2065807" y="0"/>
            <a:ext cx="4825500" cy="819900"/>
          </a:xfrm>
        </p:spPr>
        <p:txBody>
          <a:bodyPr/>
          <a:lstStyle/>
          <a:p>
            <a:pPr marL="69850" indent="0">
              <a:buNone/>
            </a:pPr>
            <a:r>
              <a:rPr lang="en-US" b="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Arial"/>
              </a:rPr>
              <a:t>Results</a:t>
            </a:r>
            <a:endParaRPr lang="ar-SY" b="0" dirty="0">
              <a:solidFill>
                <a:srgbClr val="3C78D8"/>
              </a:solidFill>
              <a:latin typeface="Sniglet"/>
              <a:ea typeface="Sniglet"/>
              <a:cs typeface="Sniglet"/>
              <a:sym typeface="Arial"/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1859973" y="1319645"/>
            <a:ext cx="184731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ar-SY" dirty="0"/>
          </a:p>
        </p:txBody>
      </p:sp>
      <p:sp>
        <p:nvSpPr>
          <p:cNvPr id="5" name="مربع نص 4"/>
          <p:cNvSpPr txBox="1"/>
          <p:nvPr/>
        </p:nvSpPr>
        <p:spPr>
          <a:xfrm>
            <a:off x="613065" y="1228893"/>
            <a:ext cx="7938654" cy="24622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/>
            <a:r>
              <a:rPr lang="en-US" sz="16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Dosis"/>
              </a:rPr>
              <a:t>2.      The </a:t>
            </a:r>
            <a:r>
              <a:rPr lang="en-US" sz="160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Dosis"/>
              </a:rPr>
              <a:t>mechanism of the robots and the arm mounted on it was satisfying for the tasks mentioned and the navigate shows flexibility even if there are lot of human around.</a:t>
            </a:r>
          </a:p>
          <a:p>
            <a:pPr lvl="0"/>
            <a:endParaRPr lang="en-US" sz="1600" dirty="0">
              <a:solidFill>
                <a:srgbClr val="3C78D8"/>
              </a:solidFill>
              <a:latin typeface="Sniglet"/>
              <a:ea typeface="Sniglet"/>
              <a:cs typeface="Sniglet"/>
              <a:sym typeface="Dosis"/>
            </a:endParaRPr>
          </a:p>
          <a:p>
            <a:r>
              <a:rPr lang="en-US" sz="16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Dosis"/>
              </a:rPr>
              <a:t>3.     The </a:t>
            </a:r>
            <a:r>
              <a:rPr lang="en-US" sz="160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Dosis"/>
              </a:rPr>
              <a:t>connection using ROS interrupts when the live video has large number of faces. So using </a:t>
            </a:r>
            <a:r>
              <a:rPr lang="en-US" sz="1600" dirty="0" err="1">
                <a:solidFill>
                  <a:srgbClr val="3C78D8"/>
                </a:solidFill>
                <a:latin typeface="Sniglet"/>
                <a:ea typeface="Sniglet"/>
                <a:cs typeface="Sniglet"/>
                <a:sym typeface="Dosis"/>
              </a:rPr>
              <a:t>pyserial</a:t>
            </a:r>
            <a:r>
              <a:rPr lang="en-US" sz="160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Dosis"/>
              </a:rPr>
              <a:t> to initiate the connection between Arduino and Raspberry Pi could be more efficient.</a:t>
            </a:r>
          </a:p>
          <a:p>
            <a:r>
              <a:rPr lang="en-US" dirty="0" smtClean="0"/>
              <a:t>    </a:t>
            </a:r>
            <a:endParaRPr lang="en-US" dirty="0"/>
          </a:p>
          <a:p>
            <a:pPr marL="342900" lvl="0" indent="-342900">
              <a:buFont typeface="+mj-lt"/>
              <a:buAutoNum type="arabicPeriod"/>
            </a:pPr>
            <a:endParaRPr lang="en-US" dirty="0"/>
          </a:p>
          <a:p>
            <a:endParaRPr lang="ar-SY" dirty="0"/>
          </a:p>
        </p:txBody>
      </p:sp>
      <p:sp>
        <p:nvSpPr>
          <p:cNvPr id="6" name="مربع نص 5"/>
          <p:cNvSpPr txBox="1"/>
          <p:nvPr/>
        </p:nvSpPr>
        <p:spPr>
          <a:xfrm>
            <a:off x="4390673" y="4731813"/>
            <a:ext cx="383438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18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51652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/>
          <p:cNvSpPr>
            <a:spLocks noGrp="1"/>
          </p:cNvSpPr>
          <p:nvPr>
            <p:ph type="body" idx="1"/>
          </p:nvPr>
        </p:nvSpPr>
        <p:spPr>
          <a:xfrm>
            <a:off x="2045025" y="155864"/>
            <a:ext cx="4825500" cy="819900"/>
          </a:xfrm>
        </p:spPr>
        <p:txBody>
          <a:bodyPr/>
          <a:lstStyle/>
          <a:p>
            <a:pPr marL="69850" indent="0">
              <a:buNone/>
            </a:pPr>
            <a:r>
              <a:rPr lang="en-US" b="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Arial"/>
              </a:rPr>
              <a:t>Conclusion</a:t>
            </a:r>
            <a:endParaRPr lang="ar-SY" b="0" dirty="0">
              <a:solidFill>
                <a:srgbClr val="3C78D8"/>
              </a:solidFill>
              <a:latin typeface="Sniglet"/>
              <a:ea typeface="Sniglet"/>
              <a:cs typeface="Sniglet"/>
              <a:sym typeface="Arial"/>
            </a:endParaRPr>
          </a:p>
        </p:txBody>
      </p:sp>
      <p:sp>
        <p:nvSpPr>
          <p:cNvPr id="3" name="مربع نص 2"/>
          <p:cNvSpPr txBox="1"/>
          <p:nvPr/>
        </p:nvSpPr>
        <p:spPr>
          <a:xfrm>
            <a:off x="4266056" y="4711031"/>
            <a:ext cx="383438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19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353976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Introduction</a:t>
            </a:r>
            <a:endParaRPr sz="3600" dirty="0"/>
          </a:p>
        </p:txBody>
      </p:sp>
      <p:sp>
        <p:nvSpPr>
          <p:cNvPr id="4" name="مربع نص 3"/>
          <p:cNvSpPr txBox="1"/>
          <p:nvPr/>
        </p:nvSpPr>
        <p:spPr>
          <a:xfrm>
            <a:off x="3676099" y="4835723"/>
            <a:ext cx="284052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2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/>
          <p:cNvSpPr>
            <a:spLocks noGrp="1"/>
          </p:cNvSpPr>
          <p:nvPr>
            <p:ph type="body" idx="1"/>
          </p:nvPr>
        </p:nvSpPr>
        <p:spPr>
          <a:xfrm>
            <a:off x="2159325" y="166745"/>
            <a:ext cx="4825500" cy="819900"/>
          </a:xfrm>
        </p:spPr>
        <p:txBody>
          <a:bodyPr/>
          <a:lstStyle/>
          <a:p>
            <a:pPr marL="69850" indent="0">
              <a:buNone/>
            </a:pPr>
            <a:r>
              <a:rPr lang="en-US" b="0" dirty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Future Works</a:t>
            </a:r>
            <a:endParaRPr lang="ar-SY" b="0" dirty="0">
              <a:solidFill>
                <a:srgbClr val="3C78D8"/>
              </a:solidFill>
              <a:latin typeface="Sniglet"/>
              <a:ea typeface="Sniglet"/>
              <a:cs typeface="Sniglet"/>
            </a:endParaRPr>
          </a:p>
        </p:txBody>
      </p:sp>
      <p:sp>
        <p:nvSpPr>
          <p:cNvPr id="3" name="مستطيل 2"/>
          <p:cNvSpPr/>
          <p:nvPr/>
        </p:nvSpPr>
        <p:spPr>
          <a:xfrm>
            <a:off x="852166" y="1100453"/>
            <a:ext cx="74398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600" dirty="0" smtClean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1.     Use </a:t>
            </a:r>
            <a:r>
              <a:rPr lang="en-US" sz="1600" dirty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other navigation teachings and algorithms like lane detection, GPS or SLAM </a:t>
            </a:r>
            <a:r>
              <a:rPr lang="en-US" sz="1600" dirty="0" smtClean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technology.</a:t>
            </a:r>
          </a:p>
          <a:p>
            <a:pPr lvl="0">
              <a:lnSpc>
                <a:spcPct val="150000"/>
              </a:lnSpc>
            </a:pPr>
            <a:r>
              <a:rPr lang="en-US" sz="1600" dirty="0" smtClean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2.     Increase the number of robot tasks and add more robots to make a swarm of healthcare robots (maybe a robot for cleaning).</a:t>
            </a:r>
          </a:p>
          <a:p>
            <a:pPr lvl="0">
              <a:lnSpc>
                <a:spcPct val="150000"/>
              </a:lnSpc>
            </a:pPr>
            <a:r>
              <a:rPr lang="en-US" sz="1600" dirty="0" smtClean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3.     Use </a:t>
            </a:r>
            <a:r>
              <a:rPr lang="en-US" sz="1600" dirty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alternative energy source to charge the robots batteries like wind energy.</a:t>
            </a:r>
          </a:p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US" sz="1600" dirty="0" smtClean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4.     Increase </a:t>
            </a:r>
            <a:r>
              <a:rPr lang="en-US" sz="1600" dirty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the number of the train dataset that contains unique photos comparing to the dataset we used in trained our model. 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4380355" y="4731813"/>
            <a:ext cx="383438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20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155570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جدول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198225"/>
              </p:ext>
            </p:extLst>
          </p:nvPr>
        </p:nvGraphicFramePr>
        <p:xfrm>
          <a:off x="747711" y="1029104"/>
          <a:ext cx="6791325" cy="3445383"/>
        </p:xfrm>
        <a:graphic>
          <a:graphicData uri="http://schemas.openxmlformats.org/drawingml/2006/table">
            <a:tbl>
              <a:tblPr firstRow="1" firstCol="1" bandRow="1">
                <a:tableStyleId>{9DFEC9F8-A098-42B7-9F13-54587A517E41}</a:tableStyleId>
              </a:tblPr>
              <a:tblGrid>
                <a:gridCol w="44877">
                  <a:extLst>
                    <a:ext uri="{9D8B030D-6E8A-4147-A177-3AD203B41FA5}">
                      <a16:colId xmlns:a16="http://schemas.microsoft.com/office/drawing/2014/main" val="1007595819"/>
                    </a:ext>
                  </a:extLst>
                </a:gridCol>
                <a:gridCol w="314030">
                  <a:extLst>
                    <a:ext uri="{9D8B030D-6E8A-4147-A177-3AD203B41FA5}">
                      <a16:colId xmlns:a16="http://schemas.microsoft.com/office/drawing/2014/main" val="2229211031"/>
                    </a:ext>
                  </a:extLst>
                </a:gridCol>
                <a:gridCol w="35260">
                  <a:extLst>
                    <a:ext uri="{9D8B030D-6E8A-4147-A177-3AD203B41FA5}">
                      <a16:colId xmlns:a16="http://schemas.microsoft.com/office/drawing/2014/main" val="2193970745"/>
                    </a:ext>
                  </a:extLst>
                </a:gridCol>
                <a:gridCol w="6397158">
                  <a:extLst>
                    <a:ext uri="{9D8B030D-6E8A-4147-A177-3AD203B41FA5}">
                      <a16:colId xmlns:a16="http://schemas.microsoft.com/office/drawing/2014/main" val="25128912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cap="none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 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[1]</a:t>
                      </a:r>
                    </a:p>
                  </a:txBody>
                  <a:tcPr marL="9525" marR="9525" marT="9525" marB="9525"/>
                </a:tc>
                <a:tc gridSpan="2"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"Detection of </a:t>
                      </a:r>
                      <a:r>
                        <a:rPr lang="en-US" sz="1400" b="0" i="0" u="none" strike="noStrike" cap="none" dirty="0" err="1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ArUco</a:t>
                      </a:r>
                      <a:r>
                        <a:rPr lang="en-US" sz="1400" b="0" i="0" u="none" strike="noStrike" cap="none" dirty="0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 Markers," 29 Dec 2022. [Online]. Available: </a:t>
                      </a:r>
                      <a:r>
                        <a:rPr lang="en-US" sz="1400" b="0" i="0" u="none" strike="noStrike" cap="none" dirty="0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  <a:hlinkClick r:id="rId2"/>
                        </a:rPr>
                        <a:t>https://docs.opencv.org/4.x/d5/dae/tutorial_aruco_detection.html</a:t>
                      </a:r>
                      <a:r>
                        <a:rPr lang="en-US" sz="1400" b="0" i="0" u="none" strike="noStrike" cap="none" dirty="0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.</a:t>
                      </a:r>
                    </a:p>
                  </a:txBody>
                  <a:tcPr marL="9525" marR="9525" marT="9525" marB="9525"/>
                </a:tc>
                <a:tc hMerge="1">
                  <a:txBody>
                    <a:bodyPr/>
                    <a:lstStyle/>
                    <a:p>
                      <a:pPr rtl="1"/>
                      <a:endParaRPr lang="ar-S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679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cap="none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 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cap="none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[2]</a:t>
                      </a:r>
                    </a:p>
                  </a:txBody>
                  <a:tcPr marL="9525" marR="9525" marT="9525" marB="9525"/>
                </a:tc>
                <a:tc gridSpan="2"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Robotics, Open, "ROS - Robot Operating System," 2021. [Online]. Available: </a:t>
                      </a:r>
                      <a:r>
                        <a:rPr lang="en-US" sz="1400" b="0" i="0" u="none" strike="noStrike" cap="none" dirty="0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  <a:hlinkClick r:id="rId3"/>
                        </a:rPr>
                        <a:t>https://www.ros.org/</a:t>
                      </a:r>
                      <a:r>
                        <a:rPr lang="en-US" sz="1400" b="0" i="0" u="none" strike="noStrike" cap="none" dirty="0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.</a:t>
                      </a:r>
                    </a:p>
                  </a:txBody>
                  <a:tcPr marL="9525" marR="9525" marT="9525" marB="9525"/>
                </a:tc>
                <a:tc hMerge="1">
                  <a:txBody>
                    <a:bodyPr/>
                    <a:lstStyle/>
                    <a:p>
                      <a:pPr rtl="1"/>
                      <a:endParaRPr lang="ar-S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480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cap="none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 </a:t>
                      </a:r>
                    </a:p>
                  </a:txBody>
                  <a:tcPr marL="9525" marR="9525" marT="9525" marB="9525"/>
                </a:tc>
                <a:tc gridSpan="2"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[3]</a:t>
                      </a:r>
                    </a:p>
                  </a:txBody>
                  <a:tcPr marL="9525" marR="9525" marT="9525" marB="9525"/>
                </a:tc>
                <a:tc hMerge="1">
                  <a:txBody>
                    <a:bodyPr/>
                    <a:lstStyle/>
                    <a:p>
                      <a:pPr rtl="1"/>
                      <a:endParaRPr lang="ar-S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V. </a:t>
                      </a:r>
                      <a:r>
                        <a:rPr lang="en-US" sz="1400" b="0" i="0" u="none" strike="noStrike" cap="none" dirty="0" err="1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Bhateja</a:t>
                      </a:r>
                      <a:r>
                        <a:rPr lang="en-US" sz="1400" b="0" i="0" u="none" strike="noStrike" cap="none" dirty="0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, T. A. S. C. </a:t>
                      </a:r>
                      <a:r>
                        <a:rPr lang="en-US" sz="1400" b="0" i="0" u="none" strike="noStrike" cap="none" dirty="0" err="1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Satapathy</a:t>
                      </a:r>
                      <a:r>
                        <a:rPr lang="en-US" sz="1400" b="0" i="0" u="none" strike="noStrike" cap="none" dirty="0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 and M. N. </a:t>
                      </a:r>
                      <a:r>
                        <a:rPr lang="en-US" sz="1400" b="0" i="0" u="none" strike="noStrike" cap="none" dirty="0" err="1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Favorskaya</a:t>
                      </a:r>
                      <a:r>
                        <a:rPr lang="en-US" sz="1400" b="0" i="0" u="none" strike="noStrike" cap="none" dirty="0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, Smart Intelligent Computing and Applications, Volume 2: Proceedings of Fifth International Conference on Smart Computing and Informatics (SCI 2021), Singapore: Springer Nature Singapore, 2022.</a:t>
                      </a:r>
                    </a:p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  <a:hlinkClick r:id="rId4"/>
                        </a:rPr>
                        <a:t>https://www.researchgate.net/publication/354009690_Healthcare_Robotics_Key_Factors_that_Impact_Robot_Adoption_in_Healthcare</a:t>
                      </a:r>
                      <a:r>
                        <a:rPr lang="en-US" sz="1400" b="0" i="0" u="none" strike="noStrike" cap="none" dirty="0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.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337447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cap="none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 </a:t>
                      </a:r>
                    </a:p>
                  </a:txBody>
                  <a:tcPr marL="9525" marR="9525" marT="9525" marB="9525"/>
                </a:tc>
                <a:tc gridSpan="2"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cap="none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[4]</a:t>
                      </a:r>
                    </a:p>
                  </a:txBody>
                  <a:tcPr marL="9525" marR="9525" marT="9525" marB="9525"/>
                </a:tc>
                <a:tc hMerge="1">
                  <a:txBody>
                    <a:bodyPr/>
                    <a:lstStyle/>
                    <a:p>
                      <a:pPr rtl="1"/>
                      <a:endParaRPr lang="ar-S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S. </a:t>
                      </a:r>
                      <a:r>
                        <a:rPr lang="en-US" sz="1400" b="0" i="0" u="none" strike="noStrike" cap="none" dirty="0" err="1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Alla</a:t>
                      </a:r>
                      <a:r>
                        <a:rPr lang="en-US" sz="1400" b="0" i="0" u="none" strike="noStrike" cap="none" dirty="0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 and P. </a:t>
                      </a:r>
                      <a:r>
                        <a:rPr lang="en-US" sz="1400" b="0" i="0" u="none" strike="noStrike" cap="none" dirty="0" err="1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Pazos</a:t>
                      </a:r>
                      <a:r>
                        <a:rPr lang="en-US" sz="1400" b="0" i="0" u="none" strike="noStrike" cap="none" dirty="0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, Healthcare Robotics: Key Factors that Impact Robot Adoption in Healthcare, Norfolk: </a:t>
                      </a:r>
                      <a:r>
                        <a:rPr lang="en-US" sz="1400" b="0" i="0" u="none" strike="noStrike" cap="none" dirty="0" err="1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ResearchGate</a:t>
                      </a:r>
                      <a:r>
                        <a:rPr lang="en-US" sz="1400" b="0" i="0" u="none" strike="noStrike" cap="none" dirty="0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, 2021. </a:t>
                      </a:r>
                    </a:p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  <a:hlinkClick r:id="rId5"/>
                        </a:rPr>
                        <a:t>https://www.google.com/books/edition/Smart_Intelligent_Computing_and_Applicat/Y9xwEAAAQBAJ?hl=ar&amp;gbpv=0</a:t>
                      </a:r>
                      <a:r>
                        <a:rPr lang="en-US" sz="1400" b="0" i="0" u="none" strike="noStrike" cap="none" dirty="0">
                          <a:solidFill>
                            <a:srgbClr val="3C78D8"/>
                          </a:solidFill>
                          <a:latin typeface="Sniglet"/>
                          <a:ea typeface="Sniglet"/>
                          <a:cs typeface="Sniglet"/>
                          <a:sym typeface="Arial"/>
                        </a:rPr>
                        <a:t>.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923727494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47713" y="1497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SY"/>
          </a:p>
        </p:txBody>
      </p:sp>
      <p:sp>
        <p:nvSpPr>
          <p:cNvPr id="4" name="مستطيل 3"/>
          <p:cNvSpPr/>
          <p:nvPr/>
        </p:nvSpPr>
        <p:spPr>
          <a:xfrm>
            <a:off x="3197442" y="235772"/>
            <a:ext cx="189186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9850" indent="0">
              <a:buNone/>
            </a:pPr>
            <a:r>
              <a:rPr lang="en-US" sz="25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Dosis"/>
              </a:rPr>
              <a:t>References </a:t>
            </a:r>
            <a:endParaRPr lang="ar-SY" sz="2500" dirty="0">
              <a:solidFill>
                <a:srgbClr val="3C78D8"/>
              </a:solidFill>
              <a:latin typeface="Sniglet"/>
              <a:ea typeface="Sniglet"/>
              <a:cs typeface="Sniglet"/>
              <a:sym typeface="Dosis"/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3951654" y="4774765"/>
            <a:ext cx="383438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21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308362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793629" y="1735281"/>
            <a:ext cx="5539880" cy="8271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THANKS FOR LISTENING!</a:t>
            </a:r>
            <a:endParaRPr sz="4000" dirty="0"/>
          </a:p>
        </p:txBody>
      </p:sp>
      <p:sp>
        <p:nvSpPr>
          <p:cNvPr id="704" name="Shape 704"/>
          <p:cNvSpPr/>
          <p:nvPr/>
        </p:nvSpPr>
        <p:spPr>
          <a:xfrm>
            <a:off x="1488830" y="1472483"/>
            <a:ext cx="1180108" cy="1089975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4" name="مربع نص 3"/>
          <p:cNvSpPr txBox="1"/>
          <p:nvPr/>
        </p:nvSpPr>
        <p:spPr>
          <a:xfrm>
            <a:off x="4390745" y="4752595"/>
            <a:ext cx="383438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22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2005590" y="114300"/>
            <a:ext cx="5301600" cy="6610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IDEs and environments </a:t>
            </a:r>
            <a:endParaRPr dirty="0"/>
          </a:p>
        </p:txBody>
      </p:sp>
      <p:sp>
        <p:nvSpPr>
          <p:cNvPr id="62" name="Freeform 6"/>
          <p:cNvSpPr>
            <a:spLocks/>
          </p:cNvSpPr>
          <p:nvPr/>
        </p:nvSpPr>
        <p:spPr bwMode="auto">
          <a:xfrm>
            <a:off x="135731" y="2236208"/>
            <a:ext cx="706546" cy="553075"/>
          </a:xfrm>
          <a:custGeom>
            <a:avLst/>
            <a:gdLst>
              <a:gd name="T0" fmla="*/ 1075 w 1463"/>
              <a:gd name="T1" fmla="*/ 1144 h 1144"/>
              <a:gd name="T2" fmla="*/ 1463 w 1463"/>
              <a:gd name="T3" fmla="*/ 0 h 1144"/>
              <a:gd name="T4" fmla="*/ 0 w 1463"/>
              <a:gd name="T5" fmla="*/ 0 h 1144"/>
              <a:gd name="T6" fmla="*/ 1075 w 1463"/>
              <a:gd name="T7" fmla="*/ 1144 h 1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63" h="1144">
                <a:moveTo>
                  <a:pt x="1075" y="1144"/>
                </a:moveTo>
                <a:lnTo>
                  <a:pt x="1463" y="0"/>
                </a:lnTo>
                <a:lnTo>
                  <a:pt x="0" y="0"/>
                </a:lnTo>
                <a:lnTo>
                  <a:pt x="1075" y="114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3" name="Freeform 7"/>
          <p:cNvSpPr>
            <a:spLocks/>
          </p:cNvSpPr>
          <p:nvPr/>
        </p:nvSpPr>
        <p:spPr bwMode="auto">
          <a:xfrm>
            <a:off x="135731" y="775336"/>
            <a:ext cx="2624936" cy="1460872"/>
          </a:xfrm>
          <a:custGeom>
            <a:avLst/>
            <a:gdLst>
              <a:gd name="T0" fmla="*/ 0 w 5438"/>
              <a:gd name="T1" fmla="*/ 3028 h 3028"/>
              <a:gd name="T2" fmla="*/ 1463 w 5438"/>
              <a:gd name="T3" fmla="*/ 3028 h 3028"/>
              <a:gd name="T4" fmla="*/ 4002 w 5438"/>
              <a:gd name="T5" fmla="*/ 3028 h 3028"/>
              <a:gd name="T6" fmla="*/ 5438 w 5438"/>
              <a:gd name="T7" fmla="*/ 1555 h 3028"/>
              <a:gd name="T8" fmla="*/ 4937 w 5438"/>
              <a:gd name="T9" fmla="*/ 0 h 3028"/>
              <a:gd name="T10" fmla="*/ 926 w 5438"/>
              <a:gd name="T11" fmla="*/ 0 h 3028"/>
              <a:gd name="T12" fmla="*/ 0 w 5438"/>
              <a:gd name="T13" fmla="*/ 3028 h 3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38" h="3028">
                <a:moveTo>
                  <a:pt x="0" y="3028"/>
                </a:moveTo>
                <a:lnTo>
                  <a:pt x="1463" y="3028"/>
                </a:lnTo>
                <a:lnTo>
                  <a:pt x="4002" y="3028"/>
                </a:lnTo>
                <a:lnTo>
                  <a:pt x="5438" y="1555"/>
                </a:lnTo>
                <a:lnTo>
                  <a:pt x="4937" y="0"/>
                </a:lnTo>
                <a:lnTo>
                  <a:pt x="926" y="0"/>
                </a:lnTo>
                <a:lnTo>
                  <a:pt x="0" y="30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71" name="Freeform 6"/>
          <p:cNvSpPr>
            <a:spLocks/>
          </p:cNvSpPr>
          <p:nvPr/>
        </p:nvSpPr>
        <p:spPr bwMode="auto">
          <a:xfrm>
            <a:off x="1827085" y="3697080"/>
            <a:ext cx="706546" cy="553075"/>
          </a:xfrm>
          <a:custGeom>
            <a:avLst/>
            <a:gdLst>
              <a:gd name="T0" fmla="*/ 1075 w 1463"/>
              <a:gd name="T1" fmla="*/ 1144 h 1144"/>
              <a:gd name="T2" fmla="*/ 1463 w 1463"/>
              <a:gd name="T3" fmla="*/ 0 h 1144"/>
              <a:gd name="T4" fmla="*/ 0 w 1463"/>
              <a:gd name="T5" fmla="*/ 0 h 1144"/>
              <a:gd name="T6" fmla="*/ 1075 w 1463"/>
              <a:gd name="T7" fmla="*/ 1144 h 1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63" h="1144">
                <a:moveTo>
                  <a:pt x="1075" y="1144"/>
                </a:moveTo>
                <a:lnTo>
                  <a:pt x="1463" y="0"/>
                </a:lnTo>
                <a:lnTo>
                  <a:pt x="0" y="0"/>
                </a:lnTo>
                <a:lnTo>
                  <a:pt x="1075" y="114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2" name="Freeform 7"/>
          <p:cNvSpPr>
            <a:spLocks/>
          </p:cNvSpPr>
          <p:nvPr/>
        </p:nvSpPr>
        <p:spPr bwMode="auto">
          <a:xfrm>
            <a:off x="1827085" y="2236208"/>
            <a:ext cx="2624936" cy="1460872"/>
          </a:xfrm>
          <a:custGeom>
            <a:avLst/>
            <a:gdLst>
              <a:gd name="T0" fmla="*/ 0 w 5438"/>
              <a:gd name="T1" fmla="*/ 3028 h 3028"/>
              <a:gd name="T2" fmla="*/ 1463 w 5438"/>
              <a:gd name="T3" fmla="*/ 3028 h 3028"/>
              <a:gd name="T4" fmla="*/ 4002 w 5438"/>
              <a:gd name="T5" fmla="*/ 3028 h 3028"/>
              <a:gd name="T6" fmla="*/ 5438 w 5438"/>
              <a:gd name="T7" fmla="*/ 1555 h 3028"/>
              <a:gd name="T8" fmla="*/ 4937 w 5438"/>
              <a:gd name="T9" fmla="*/ 0 h 3028"/>
              <a:gd name="T10" fmla="*/ 926 w 5438"/>
              <a:gd name="T11" fmla="*/ 0 h 3028"/>
              <a:gd name="T12" fmla="*/ 0 w 5438"/>
              <a:gd name="T13" fmla="*/ 3028 h 3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38" h="3028">
                <a:moveTo>
                  <a:pt x="0" y="3028"/>
                </a:moveTo>
                <a:lnTo>
                  <a:pt x="1463" y="3028"/>
                </a:lnTo>
                <a:lnTo>
                  <a:pt x="4002" y="3028"/>
                </a:lnTo>
                <a:lnTo>
                  <a:pt x="5438" y="1555"/>
                </a:lnTo>
                <a:lnTo>
                  <a:pt x="4937" y="0"/>
                </a:lnTo>
                <a:lnTo>
                  <a:pt x="926" y="0"/>
                </a:lnTo>
                <a:lnTo>
                  <a:pt x="0" y="30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3" name="Freeform 6"/>
          <p:cNvSpPr>
            <a:spLocks/>
          </p:cNvSpPr>
          <p:nvPr/>
        </p:nvSpPr>
        <p:spPr bwMode="auto">
          <a:xfrm>
            <a:off x="4452021" y="2236208"/>
            <a:ext cx="706546" cy="553075"/>
          </a:xfrm>
          <a:custGeom>
            <a:avLst/>
            <a:gdLst>
              <a:gd name="T0" fmla="*/ 1075 w 1463"/>
              <a:gd name="T1" fmla="*/ 1144 h 1144"/>
              <a:gd name="T2" fmla="*/ 1463 w 1463"/>
              <a:gd name="T3" fmla="*/ 0 h 1144"/>
              <a:gd name="T4" fmla="*/ 0 w 1463"/>
              <a:gd name="T5" fmla="*/ 0 h 1144"/>
              <a:gd name="T6" fmla="*/ 1075 w 1463"/>
              <a:gd name="T7" fmla="*/ 1144 h 1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63" h="1144">
                <a:moveTo>
                  <a:pt x="1075" y="1144"/>
                </a:moveTo>
                <a:lnTo>
                  <a:pt x="1463" y="0"/>
                </a:lnTo>
                <a:lnTo>
                  <a:pt x="0" y="0"/>
                </a:lnTo>
                <a:lnTo>
                  <a:pt x="1075" y="114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4" name="Freeform 7"/>
          <p:cNvSpPr>
            <a:spLocks/>
          </p:cNvSpPr>
          <p:nvPr/>
        </p:nvSpPr>
        <p:spPr bwMode="auto">
          <a:xfrm>
            <a:off x="4452021" y="775336"/>
            <a:ext cx="2624936" cy="1460872"/>
          </a:xfrm>
          <a:custGeom>
            <a:avLst/>
            <a:gdLst>
              <a:gd name="T0" fmla="*/ 0 w 5438"/>
              <a:gd name="T1" fmla="*/ 3028 h 3028"/>
              <a:gd name="T2" fmla="*/ 1463 w 5438"/>
              <a:gd name="T3" fmla="*/ 3028 h 3028"/>
              <a:gd name="T4" fmla="*/ 4002 w 5438"/>
              <a:gd name="T5" fmla="*/ 3028 h 3028"/>
              <a:gd name="T6" fmla="*/ 5438 w 5438"/>
              <a:gd name="T7" fmla="*/ 1555 h 3028"/>
              <a:gd name="T8" fmla="*/ 4937 w 5438"/>
              <a:gd name="T9" fmla="*/ 0 h 3028"/>
              <a:gd name="T10" fmla="*/ 926 w 5438"/>
              <a:gd name="T11" fmla="*/ 0 h 3028"/>
              <a:gd name="T12" fmla="*/ 0 w 5438"/>
              <a:gd name="T13" fmla="*/ 3028 h 3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38" h="3028">
                <a:moveTo>
                  <a:pt x="0" y="3028"/>
                </a:moveTo>
                <a:lnTo>
                  <a:pt x="1463" y="3028"/>
                </a:lnTo>
                <a:lnTo>
                  <a:pt x="4002" y="3028"/>
                </a:lnTo>
                <a:lnTo>
                  <a:pt x="5438" y="1555"/>
                </a:lnTo>
                <a:lnTo>
                  <a:pt x="4937" y="0"/>
                </a:lnTo>
                <a:lnTo>
                  <a:pt x="926" y="0"/>
                </a:lnTo>
                <a:lnTo>
                  <a:pt x="0" y="30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5" name="Freeform 6"/>
          <p:cNvSpPr>
            <a:spLocks/>
          </p:cNvSpPr>
          <p:nvPr/>
        </p:nvSpPr>
        <p:spPr bwMode="auto">
          <a:xfrm>
            <a:off x="6352810" y="3697080"/>
            <a:ext cx="706546" cy="553075"/>
          </a:xfrm>
          <a:custGeom>
            <a:avLst/>
            <a:gdLst>
              <a:gd name="T0" fmla="*/ 1075 w 1463"/>
              <a:gd name="T1" fmla="*/ 1144 h 1144"/>
              <a:gd name="T2" fmla="*/ 1463 w 1463"/>
              <a:gd name="T3" fmla="*/ 0 h 1144"/>
              <a:gd name="T4" fmla="*/ 0 w 1463"/>
              <a:gd name="T5" fmla="*/ 0 h 1144"/>
              <a:gd name="T6" fmla="*/ 1075 w 1463"/>
              <a:gd name="T7" fmla="*/ 1144 h 1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63" h="1144">
                <a:moveTo>
                  <a:pt x="1075" y="1144"/>
                </a:moveTo>
                <a:lnTo>
                  <a:pt x="1463" y="0"/>
                </a:lnTo>
                <a:lnTo>
                  <a:pt x="0" y="0"/>
                </a:lnTo>
                <a:lnTo>
                  <a:pt x="1075" y="114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6" name="Freeform 7"/>
          <p:cNvSpPr>
            <a:spLocks/>
          </p:cNvSpPr>
          <p:nvPr/>
        </p:nvSpPr>
        <p:spPr bwMode="auto">
          <a:xfrm>
            <a:off x="6352810" y="2236208"/>
            <a:ext cx="2624936" cy="1460872"/>
          </a:xfrm>
          <a:custGeom>
            <a:avLst/>
            <a:gdLst>
              <a:gd name="T0" fmla="*/ 0 w 5438"/>
              <a:gd name="T1" fmla="*/ 3028 h 3028"/>
              <a:gd name="T2" fmla="*/ 1463 w 5438"/>
              <a:gd name="T3" fmla="*/ 3028 h 3028"/>
              <a:gd name="T4" fmla="*/ 4002 w 5438"/>
              <a:gd name="T5" fmla="*/ 3028 h 3028"/>
              <a:gd name="T6" fmla="*/ 5438 w 5438"/>
              <a:gd name="T7" fmla="*/ 1555 h 3028"/>
              <a:gd name="T8" fmla="*/ 4937 w 5438"/>
              <a:gd name="T9" fmla="*/ 0 h 3028"/>
              <a:gd name="T10" fmla="*/ 926 w 5438"/>
              <a:gd name="T11" fmla="*/ 0 h 3028"/>
              <a:gd name="T12" fmla="*/ 0 w 5438"/>
              <a:gd name="T13" fmla="*/ 3028 h 3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38" h="3028">
                <a:moveTo>
                  <a:pt x="0" y="3028"/>
                </a:moveTo>
                <a:lnTo>
                  <a:pt x="1463" y="3028"/>
                </a:lnTo>
                <a:lnTo>
                  <a:pt x="4002" y="3028"/>
                </a:lnTo>
                <a:lnTo>
                  <a:pt x="5438" y="1555"/>
                </a:lnTo>
                <a:lnTo>
                  <a:pt x="4937" y="0"/>
                </a:lnTo>
                <a:lnTo>
                  <a:pt x="926" y="0"/>
                </a:lnTo>
                <a:lnTo>
                  <a:pt x="0" y="30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مربع نص 1"/>
          <p:cNvSpPr txBox="1"/>
          <p:nvPr/>
        </p:nvSpPr>
        <p:spPr>
          <a:xfrm>
            <a:off x="1105797" y="1282483"/>
            <a:ext cx="68480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ROS</a:t>
            </a:r>
            <a:endParaRPr lang="ar-SY" dirty="0">
              <a:solidFill>
                <a:schemeClr val="bg1"/>
              </a:solidFill>
            </a:endParaRPr>
          </a:p>
        </p:txBody>
      </p:sp>
      <p:sp>
        <p:nvSpPr>
          <p:cNvPr id="85" name="مربع نص 84"/>
          <p:cNvSpPr txBox="1"/>
          <p:nvPr/>
        </p:nvSpPr>
        <p:spPr>
          <a:xfrm>
            <a:off x="2349010" y="2758505"/>
            <a:ext cx="17058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Google </a:t>
            </a:r>
            <a:r>
              <a:rPr lang="en-US" sz="1800" dirty="0" err="1" smtClean="0">
                <a:solidFill>
                  <a:schemeClr val="bg1"/>
                </a:solidFill>
              </a:rPr>
              <a:t>Colab</a:t>
            </a:r>
            <a:endParaRPr lang="ar-SY" sz="1800" dirty="0">
              <a:solidFill>
                <a:schemeClr val="bg1"/>
              </a:solidFill>
            </a:endParaRPr>
          </a:p>
        </p:txBody>
      </p:sp>
      <p:sp>
        <p:nvSpPr>
          <p:cNvPr id="86" name="مربع نص 85"/>
          <p:cNvSpPr txBox="1"/>
          <p:nvPr/>
        </p:nvSpPr>
        <p:spPr>
          <a:xfrm>
            <a:off x="5274611" y="1251706"/>
            <a:ext cx="97975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Arduino</a:t>
            </a:r>
            <a:endParaRPr lang="ar-SY" dirty="0">
              <a:solidFill>
                <a:schemeClr val="bg1"/>
              </a:solidFill>
            </a:endParaRPr>
          </a:p>
        </p:txBody>
      </p:sp>
      <p:sp>
        <p:nvSpPr>
          <p:cNvPr id="87" name="مربع نص 86"/>
          <p:cNvSpPr txBox="1"/>
          <p:nvPr/>
        </p:nvSpPr>
        <p:spPr>
          <a:xfrm>
            <a:off x="7175400" y="2789283"/>
            <a:ext cx="97975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Proteus</a:t>
            </a:r>
            <a:endParaRPr lang="ar-SY" dirty="0">
              <a:solidFill>
                <a:schemeClr val="bg1"/>
              </a:solidFill>
            </a:endParaRPr>
          </a:p>
        </p:txBody>
      </p:sp>
      <p:sp>
        <p:nvSpPr>
          <p:cNvPr id="15" name="مربع نص 14"/>
          <p:cNvSpPr txBox="1"/>
          <p:nvPr/>
        </p:nvSpPr>
        <p:spPr>
          <a:xfrm>
            <a:off x="4167969" y="4835723"/>
            <a:ext cx="284052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3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363950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2005590" y="114300"/>
            <a:ext cx="5301600" cy="6610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Algorithms</a:t>
            </a:r>
            <a:endParaRPr dirty="0"/>
          </a:p>
        </p:txBody>
      </p:sp>
      <p:sp>
        <p:nvSpPr>
          <p:cNvPr id="9" name="Shape 801"/>
          <p:cNvSpPr/>
          <p:nvPr/>
        </p:nvSpPr>
        <p:spPr>
          <a:xfrm>
            <a:off x="554122" y="775336"/>
            <a:ext cx="485006" cy="464266"/>
          </a:xfrm>
          <a:custGeom>
            <a:avLst/>
            <a:gdLst/>
            <a:ahLst/>
            <a:cxnLst/>
            <a:rect l="0" t="0" r="0" b="0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1429993" y="775336"/>
            <a:ext cx="199605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800" dirty="0" err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ArUcos</a:t>
            </a:r>
            <a:r>
              <a:rPr lang="en-US" sz="180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Detection </a:t>
            </a:r>
            <a:endParaRPr lang="ar-SY" sz="1800" dirty="0">
              <a:solidFill>
                <a:srgbClr val="3C78D8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1" name="Shape 801"/>
          <p:cNvSpPr/>
          <p:nvPr/>
        </p:nvSpPr>
        <p:spPr>
          <a:xfrm>
            <a:off x="554122" y="2609926"/>
            <a:ext cx="485006" cy="464266"/>
          </a:xfrm>
          <a:custGeom>
            <a:avLst/>
            <a:gdLst/>
            <a:ahLst/>
            <a:cxnLst/>
            <a:rect l="0" t="0" r="0" b="0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" name="مربع نص 7"/>
          <p:cNvSpPr txBox="1"/>
          <p:nvPr/>
        </p:nvSpPr>
        <p:spPr>
          <a:xfrm>
            <a:off x="1429993" y="2609926"/>
            <a:ext cx="180049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800" dirty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Mask</a:t>
            </a:r>
            <a:r>
              <a:rPr lang="en-US" sz="1800" dirty="0" smtClean="0"/>
              <a:t> </a:t>
            </a:r>
            <a:r>
              <a:rPr lang="en-US" sz="1800" dirty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detection</a:t>
            </a:r>
            <a:endParaRPr lang="ar-SY" sz="1800" dirty="0">
              <a:solidFill>
                <a:srgbClr val="3C78D8"/>
              </a:solidFill>
              <a:latin typeface="Sniglet"/>
              <a:ea typeface="Sniglet"/>
              <a:cs typeface="Sniglet"/>
            </a:endParaRPr>
          </a:p>
        </p:txBody>
      </p:sp>
      <p:sp>
        <p:nvSpPr>
          <p:cNvPr id="13" name="Shape 747"/>
          <p:cNvSpPr/>
          <p:nvPr/>
        </p:nvSpPr>
        <p:spPr>
          <a:xfrm>
            <a:off x="1038325" y="1239602"/>
            <a:ext cx="392472" cy="391401"/>
          </a:xfrm>
          <a:custGeom>
            <a:avLst/>
            <a:gdLst/>
            <a:ahLst/>
            <a:cxnLst/>
            <a:rect l="0" t="0" r="0" b="0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4" name="Shape 747"/>
          <p:cNvSpPr/>
          <p:nvPr/>
        </p:nvSpPr>
        <p:spPr>
          <a:xfrm>
            <a:off x="1004391" y="1924764"/>
            <a:ext cx="392472" cy="391401"/>
          </a:xfrm>
          <a:custGeom>
            <a:avLst/>
            <a:gdLst/>
            <a:ahLst/>
            <a:cxnLst/>
            <a:rect l="0" t="0" r="0" b="0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" name="مربع نص 9"/>
          <p:cNvSpPr txBox="1"/>
          <p:nvPr/>
        </p:nvSpPr>
        <p:spPr>
          <a:xfrm>
            <a:off x="1820859" y="1281413"/>
            <a:ext cx="1040670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Navigation</a:t>
            </a:r>
            <a:endParaRPr lang="ar-SY" sz="1800" dirty="0">
              <a:solidFill>
                <a:srgbClr val="3C78D8"/>
              </a:solidFill>
              <a:latin typeface="Sniglet"/>
              <a:ea typeface="Sniglet"/>
              <a:cs typeface="Sniglet"/>
            </a:endParaRPr>
          </a:p>
        </p:txBody>
      </p:sp>
      <p:sp>
        <p:nvSpPr>
          <p:cNvPr id="12" name="مربع نص 11"/>
          <p:cNvSpPr txBox="1"/>
          <p:nvPr/>
        </p:nvSpPr>
        <p:spPr>
          <a:xfrm>
            <a:off x="1763314" y="2008388"/>
            <a:ext cx="1327608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Item</a:t>
            </a:r>
            <a:r>
              <a:rPr lang="en-US" dirty="0" smtClean="0"/>
              <a:t> </a:t>
            </a:r>
            <a:r>
              <a:rPr lang="en-US" dirty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grabbing</a:t>
            </a:r>
            <a:endParaRPr lang="ar-SY" dirty="0">
              <a:solidFill>
                <a:srgbClr val="3C78D8"/>
              </a:solidFill>
              <a:latin typeface="Sniglet"/>
              <a:ea typeface="Sniglet"/>
              <a:cs typeface="Sniglet"/>
            </a:endParaRPr>
          </a:p>
        </p:txBody>
      </p:sp>
      <p:sp>
        <p:nvSpPr>
          <p:cNvPr id="15" name="مربع نص 14"/>
          <p:cNvSpPr txBox="1"/>
          <p:nvPr/>
        </p:nvSpPr>
        <p:spPr>
          <a:xfrm>
            <a:off x="4514364" y="4835723"/>
            <a:ext cx="284052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4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48859" y="192739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b="0" dirty="0" err="1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ArUcos</a:t>
            </a:r>
            <a:r>
              <a:rPr lang="en-US" b="0" dirty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 </a:t>
            </a:r>
            <a:r>
              <a:rPr lang="en-US" b="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Detection</a:t>
            </a:r>
            <a:r>
              <a:rPr lang="en-US" b="0" dirty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 Algorithm (Navigation)</a:t>
            </a:r>
            <a:endParaRPr b="0" dirty="0">
              <a:solidFill>
                <a:srgbClr val="3C78D8"/>
              </a:solidFill>
              <a:latin typeface="Sniglet"/>
              <a:ea typeface="Sniglet"/>
              <a:cs typeface="Sniglet"/>
            </a:endParaRPr>
          </a:p>
        </p:txBody>
      </p:sp>
      <p:pic>
        <p:nvPicPr>
          <p:cNvPr id="3" name="Picture 12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08" b="97179" l="0" r="99377">
                        <a14:foregroundMark x1="27726" y1="37931" x2="27726" y2="37931"/>
                        <a14:foregroundMark x1="39875" y1="41379" x2="39875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370" y="1413163"/>
            <a:ext cx="2578477" cy="2680853"/>
          </a:xfrm>
          <a:prstGeom prst="rect">
            <a:avLst/>
          </a:prstGeom>
        </p:spPr>
      </p:pic>
      <p:sp>
        <p:nvSpPr>
          <p:cNvPr id="2" name="مستطيل 1"/>
          <p:cNvSpPr/>
          <p:nvPr/>
        </p:nvSpPr>
        <p:spPr>
          <a:xfrm>
            <a:off x="3165496" y="4114796"/>
            <a:ext cx="26853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600" dirty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sample of a detected </a:t>
            </a:r>
            <a:r>
              <a:rPr lang="en-US" sz="1600" dirty="0" err="1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ArUco</a:t>
            </a:r>
            <a:endParaRPr lang="en-US" sz="1600" dirty="0">
              <a:solidFill>
                <a:srgbClr val="3C78D8"/>
              </a:solidFill>
              <a:latin typeface="Sniglet"/>
              <a:ea typeface="Sniglet"/>
              <a:cs typeface="Sniglet"/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4366145" y="4835723"/>
            <a:ext cx="284052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5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شكل بيضاوي 2"/>
          <p:cNvSpPr/>
          <p:nvPr/>
        </p:nvSpPr>
        <p:spPr>
          <a:xfrm>
            <a:off x="4271534" y="0"/>
            <a:ext cx="1080654" cy="845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Start</a:t>
            </a:r>
            <a:endParaRPr lang="ar-SY" dirty="0"/>
          </a:p>
        </p:txBody>
      </p:sp>
      <p:sp>
        <p:nvSpPr>
          <p:cNvPr id="11" name="مستطيل 10"/>
          <p:cNvSpPr/>
          <p:nvPr/>
        </p:nvSpPr>
        <p:spPr>
          <a:xfrm>
            <a:off x="3808739" y="1063571"/>
            <a:ext cx="1932709" cy="70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 smtClean="0"/>
              <a:t>Initialize the requirement variables and turn on the camera </a:t>
            </a:r>
            <a:endParaRPr lang="ar-SY" sz="1200" dirty="0"/>
          </a:p>
        </p:txBody>
      </p:sp>
      <p:cxnSp>
        <p:nvCxnSpPr>
          <p:cNvPr id="18" name="رابط كسهم مستقيم 17"/>
          <p:cNvCxnSpPr/>
          <p:nvPr/>
        </p:nvCxnSpPr>
        <p:spPr>
          <a:xfrm>
            <a:off x="4775094" y="845361"/>
            <a:ext cx="1" cy="218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معين 19"/>
          <p:cNvSpPr/>
          <p:nvPr/>
        </p:nvSpPr>
        <p:spPr>
          <a:xfrm>
            <a:off x="4234767" y="1908932"/>
            <a:ext cx="1080654" cy="109773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800" dirty="0" smtClean="0"/>
              <a:t>While camera is working</a:t>
            </a:r>
            <a:endParaRPr lang="ar-SY" sz="800" dirty="0"/>
          </a:p>
        </p:txBody>
      </p:sp>
      <p:cxnSp>
        <p:nvCxnSpPr>
          <p:cNvPr id="22" name="رابط كسهم مستقيم 21"/>
          <p:cNvCxnSpPr>
            <a:endCxn id="20" idx="0"/>
          </p:cNvCxnSpPr>
          <p:nvPr/>
        </p:nvCxnSpPr>
        <p:spPr>
          <a:xfrm flipH="1">
            <a:off x="4775094" y="1770153"/>
            <a:ext cx="1" cy="138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شكل بيضاوي 23"/>
          <p:cNvSpPr/>
          <p:nvPr/>
        </p:nvSpPr>
        <p:spPr>
          <a:xfrm>
            <a:off x="6028931" y="2035120"/>
            <a:ext cx="1080654" cy="845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End</a:t>
            </a:r>
            <a:endParaRPr lang="ar-SY" dirty="0"/>
          </a:p>
        </p:txBody>
      </p:sp>
      <p:cxnSp>
        <p:nvCxnSpPr>
          <p:cNvPr id="26" name="رابط كسهم مستقيم 25"/>
          <p:cNvCxnSpPr>
            <a:stCxn id="20" idx="3"/>
            <a:endCxn id="24" idx="2"/>
          </p:cNvCxnSpPr>
          <p:nvPr/>
        </p:nvCxnSpPr>
        <p:spPr>
          <a:xfrm flipV="1">
            <a:off x="5315421" y="2457801"/>
            <a:ext cx="7135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معين 29"/>
          <p:cNvSpPr/>
          <p:nvPr/>
        </p:nvSpPr>
        <p:spPr>
          <a:xfrm>
            <a:off x="4234767" y="3138004"/>
            <a:ext cx="1080654" cy="109773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800" dirty="0" smtClean="0"/>
              <a:t>If the camera </a:t>
            </a:r>
            <a:r>
              <a:rPr lang="en-US" sz="800" dirty="0" err="1" smtClean="0"/>
              <a:t>detectd</a:t>
            </a:r>
            <a:r>
              <a:rPr lang="en-US" sz="800" dirty="0" smtClean="0"/>
              <a:t> an </a:t>
            </a:r>
            <a:r>
              <a:rPr lang="en-US" sz="800" dirty="0" err="1" smtClean="0"/>
              <a:t>ArUco</a:t>
            </a:r>
            <a:endParaRPr lang="ar-SY" sz="700" dirty="0"/>
          </a:p>
        </p:txBody>
      </p:sp>
      <p:cxnSp>
        <p:nvCxnSpPr>
          <p:cNvPr id="32" name="رابط كسهم مستقيم 31"/>
          <p:cNvCxnSpPr>
            <a:stCxn id="20" idx="2"/>
            <a:endCxn id="30" idx="0"/>
          </p:cNvCxnSpPr>
          <p:nvPr/>
        </p:nvCxnSpPr>
        <p:spPr>
          <a:xfrm>
            <a:off x="4775094" y="3006671"/>
            <a:ext cx="0" cy="13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مستطيل 33"/>
          <p:cNvSpPr/>
          <p:nvPr/>
        </p:nvSpPr>
        <p:spPr>
          <a:xfrm>
            <a:off x="6028930" y="3333583"/>
            <a:ext cx="1932709" cy="70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Do not change the direction </a:t>
            </a:r>
            <a:endParaRPr lang="ar-SY" dirty="0"/>
          </a:p>
        </p:txBody>
      </p:sp>
      <p:cxnSp>
        <p:nvCxnSpPr>
          <p:cNvPr id="36" name="رابط كسهم مستقيم 35"/>
          <p:cNvCxnSpPr>
            <a:stCxn id="30" idx="3"/>
            <a:endCxn id="34" idx="1"/>
          </p:cNvCxnSpPr>
          <p:nvPr/>
        </p:nvCxnSpPr>
        <p:spPr>
          <a:xfrm>
            <a:off x="5315421" y="3686874"/>
            <a:ext cx="713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مستطيل 37"/>
          <p:cNvSpPr/>
          <p:nvPr/>
        </p:nvSpPr>
        <p:spPr>
          <a:xfrm>
            <a:off x="333766" y="2412287"/>
            <a:ext cx="1932709" cy="70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Move in specific direction depending on the </a:t>
            </a:r>
            <a:r>
              <a:rPr lang="en-US" dirty="0" err="1" smtClean="0"/>
              <a:t>ArUco’s</a:t>
            </a:r>
            <a:r>
              <a:rPr lang="en-US" dirty="0" smtClean="0"/>
              <a:t> ID</a:t>
            </a:r>
            <a:endParaRPr lang="ar-SY" dirty="0"/>
          </a:p>
        </p:txBody>
      </p:sp>
      <p:sp>
        <p:nvSpPr>
          <p:cNvPr id="39" name="مستطيل 38"/>
          <p:cNvSpPr/>
          <p:nvPr/>
        </p:nvSpPr>
        <p:spPr>
          <a:xfrm>
            <a:off x="2284266" y="4414732"/>
            <a:ext cx="1932709" cy="70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Move forward</a:t>
            </a:r>
            <a:endParaRPr lang="ar-SY" dirty="0"/>
          </a:p>
        </p:txBody>
      </p:sp>
      <p:sp>
        <p:nvSpPr>
          <p:cNvPr id="41" name="مستطيل 40"/>
          <p:cNvSpPr/>
          <p:nvPr/>
        </p:nvSpPr>
        <p:spPr>
          <a:xfrm>
            <a:off x="333766" y="3333582"/>
            <a:ext cx="1932709" cy="70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Read the </a:t>
            </a:r>
            <a:r>
              <a:rPr lang="en-US" dirty="0" err="1" smtClean="0"/>
              <a:t>ArUco’s</a:t>
            </a:r>
            <a:r>
              <a:rPr lang="en-US" dirty="0" smtClean="0"/>
              <a:t> ID</a:t>
            </a:r>
            <a:endParaRPr lang="ar-SY" dirty="0"/>
          </a:p>
        </p:txBody>
      </p:sp>
      <p:sp>
        <p:nvSpPr>
          <p:cNvPr id="42" name="معين 41"/>
          <p:cNvSpPr/>
          <p:nvPr/>
        </p:nvSpPr>
        <p:spPr>
          <a:xfrm>
            <a:off x="2710294" y="3138004"/>
            <a:ext cx="1080654" cy="109773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 smtClean="0"/>
              <a:t>If the </a:t>
            </a:r>
            <a:r>
              <a:rPr lang="en-US" sz="900" dirty="0" err="1" smtClean="0"/>
              <a:t>ArUco</a:t>
            </a:r>
            <a:r>
              <a:rPr lang="en-US" sz="900" dirty="0" smtClean="0"/>
              <a:t> is close</a:t>
            </a:r>
            <a:endParaRPr lang="ar-SY" sz="900" dirty="0"/>
          </a:p>
        </p:txBody>
      </p:sp>
      <p:cxnSp>
        <p:nvCxnSpPr>
          <p:cNvPr id="45" name="رابط كسهم مستقيم 44"/>
          <p:cNvCxnSpPr>
            <a:stCxn id="42" idx="2"/>
          </p:cNvCxnSpPr>
          <p:nvPr/>
        </p:nvCxnSpPr>
        <p:spPr>
          <a:xfrm>
            <a:off x="3250621" y="4235743"/>
            <a:ext cx="0" cy="17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رابط كسهم مستقيم 49"/>
          <p:cNvCxnSpPr/>
          <p:nvPr/>
        </p:nvCxnSpPr>
        <p:spPr>
          <a:xfrm flipV="1">
            <a:off x="1307044" y="3103584"/>
            <a:ext cx="0" cy="24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رابط كسهم مستقيم 52"/>
          <p:cNvCxnSpPr>
            <a:stCxn id="42" idx="1"/>
            <a:endCxn id="41" idx="3"/>
          </p:cNvCxnSpPr>
          <p:nvPr/>
        </p:nvCxnSpPr>
        <p:spPr>
          <a:xfrm flipH="1" flipV="1">
            <a:off x="2266475" y="3686873"/>
            <a:ext cx="4438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رابط كسهم مستقيم 73"/>
          <p:cNvCxnSpPr>
            <a:stCxn id="30" idx="1"/>
            <a:endCxn id="42" idx="3"/>
          </p:cNvCxnSpPr>
          <p:nvPr/>
        </p:nvCxnSpPr>
        <p:spPr>
          <a:xfrm flipH="1">
            <a:off x="3790948" y="3686874"/>
            <a:ext cx="443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مربع نص 5"/>
          <p:cNvSpPr txBox="1"/>
          <p:nvPr/>
        </p:nvSpPr>
        <p:spPr>
          <a:xfrm>
            <a:off x="5465227" y="2149745"/>
            <a:ext cx="429926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60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Dosis"/>
              </a:rPr>
              <a:t>No</a:t>
            </a:r>
            <a:endParaRPr lang="ar-SY" sz="1600" dirty="0">
              <a:solidFill>
                <a:srgbClr val="3C78D8"/>
              </a:solidFill>
              <a:latin typeface="Sniglet"/>
              <a:ea typeface="Sniglet"/>
              <a:cs typeface="Sniglet"/>
              <a:sym typeface="Dosis"/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5465227" y="3396277"/>
            <a:ext cx="5637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No</a:t>
            </a:r>
            <a:endParaRPr lang="ar-SY" sz="1600" dirty="0">
              <a:solidFill>
                <a:srgbClr val="3C78D8"/>
              </a:solidFill>
              <a:latin typeface="Sniglet"/>
              <a:ea typeface="Sniglet"/>
              <a:cs typeface="Sniglet"/>
            </a:endParaRPr>
          </a:p>
        </p:txBody>
      </p:sp>
      <p:sp>
        <p:nvSpPr>
          <p:cNvPr id="15" name="مستطيل 14"/>
          <p:cNvSpPr/>
          <p:nvPr/>
        </p:nvSpPr>
        <p:spPr>
          <a:xfrm>
            <a:off x="3277039" y="4118619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No</a:t>
            </a:r>
            <a:endParaRPr lang="ar-SY" dirty="0">
              <a:solidFill>
                <a:srgbClr val="3C78D8"/>
              </a:solidFill>
              <a:latin typeface="Sniglet"/>
              <a:ea typeface="Sniglet"/>
              <a:cs typeface="Sniglet"/>
            </a:endParaRPr>
          </a:p>
        </p:txBody>
      </p:sp>
      <p:sp>
        <p:nvSpPr>
          <p:cNvPr id="16" name="مستطيل 15"/>
          <p:cNvSpPr/>
          <p:nvPr/>
        </p:nvSpPr>
        <p:spPr>
          <a:xfrm>
            <a:off x="4271534" y="2918449"/>
            <a:ext cx="4667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Yes</a:t>
            </a:r>
            <a:endParaRPr lang="ar-SY" dirty="0">
              <a:solidFill>
                <a:srgbClr val="3C78D8"/>
              </a:solidFill>
              <a:latin typeface="Sniglet"/>
              <a:ea typeface="Sniglet"/>
              <a:cs typeface="Sniglet"/>
            </a:endParaRPr>
          </a:p>
        </p:txBody>
      </p:sp>
      <p:sp>
        <p:nvSpPr>
          <p:cNvPr id="35" name="مستطيل 34"/>
          <p:cNvSpPr/>
          <p:nvPr/>
        </p:nvSpPr>
        <p:spPr>
          <a:xfrm>
            <a:off x="2327091" y="3396277"/>
            <a:ext cx="4667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Yes</a:t>
            </a:r>
            <a:endParaRPr lang="ar-SY" dirty="0">
              <a:solidFill>
                <a:srgbClr val="3C78D8"/>
              </a:solidFill>
              <a:latin typeface="Sniglet"/>
              <a:ea typeface="Sniglet"/>
              <a:cs typeface="Sniglet"/>
            </a:endParaRPr>
          </a:p>
        </p:txBody>
      </p:sp>
      <p:sp>
        <p:nvSpPr>
          <p:cNvPr id="43" name="مستطيل 42"/>
          <p:cNvSpPr/>
          <p:nvPr/>
        </p:nvSpPr>
        <p:spPr>
          <a:xfrm>
            <a:off x="3779460" y="3396277"/>
            <a:ext cx="4667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Yes</a:t>
            </a:r>
            <a:endParaRPr lang="ar-SY" dirty="0">
              <a:solidFill>
                <a:srgbClr val="3C78D8"/>
              </a:solidFill>
              <a:latin typeface="Sniglet"/>
              <a:ea typeface="Sniglet"/>
              <a:cs typeface="Sniglet"/>
            </a:endParaRPr>
          </a:p>
        </p:txBody>
      </p:sp>
      <p:sp>
        <p:nvSpPr>
          <p:cNvPr id="27" name="مربع نص 26"/>
          <p:cNvSpPr txBox="1"/>
          <p:nvPr/>
        </p:nvSpPr>
        <p:spPr>
          <a:xfrm>
            <a:off x="4669835" y="4835723"/>
            <a:ext cx="284052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6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310908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 txBox="1">
            <a:spLocks/>
          </p:cNvSpPr>
          <p:nvPr/>
        </p:nvSpPr>
        <p:spPr>
          <a:xfrm>
            <a:off x="2462792" y="197427"/>
            <a:ext cx="4280908" cy="1159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  <a:buClr>
                <a:srgbClr val="1C4587"/>
              </a:buClr>
              <a:buSzPts val="2500"/>
            </a:pPr>
            <a:r>
              <a:rPr lang="en-US" sz="2500" dirty="0" err="1">
                <a:solidFill>
                  <a:srgbClr val="3C78D8"/>
                </a:solidFill>
                <a:latin typeface="Sniglet"/>
                <a:ea typeface="Sniglet"/>
                <a:cs typeface="Sniglet"/>
                <a:sym typeface="Dosis"/>
              </a:rPr>
              <a:t>ArUcos</a:t>
            </a:r>
            <a:r>
              <a:rPr lang="en-US" sz="250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Dosis"/>
              </a:rPr>
              <a:t> Detection Algorithm (Item grabbing)</a:t>
            </a:r>
            <a:br>
              <a:rPr lang="en-US" sz="250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Dosis"/>
              </a:rPr>
            </a:br>
            <a:endParaRPr lang="ar-SY" sz="2500" dirty="0">
              <a:solidFill>
                <a:srgbClr val="3C78D8"/>
              </a:solidFill>
              <a:latin typeface="Sniglet"/>
              <a:ea typeface="Sniglet"/>
              <a:cs typeface="Sniglet"/>
              <a:sym typeface="Dosis"/>
            </a:endParaRPr>
          </a:p>
        </p:txBody>
      </p:sp>
      <p:pic>
        <p:nvPicPr>
          <p:cNvPr id="3" name="Picture 2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869" y="1170191"/>
            <a:ext cx="3220754" cy="3657601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4461220" y="4835723"/>
            <a:ext cx="284052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7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418954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>
            <a:spLocks noGrp="1"/>
          </p:cNvSpPr>
          <p:nvPr>
            <p:ph type="title" idx="4294967295"/>
          </p:nvPr>
        </p:nvSpPr>
        <p:spPr>
          <a:xfrm>
            <a:off x="1501800" y="-59838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2500" dirty="0">
                <a:sym typeface="Arial"/>
              </a:rPr>
              <a:t>Mask Detection Algorithm</a:t>
            </a:r>
            <a:endParaRPr sz="2500" dirty="0">
              <a:sym typeface="Arial"/>
            </a:endParaRPr>
          </a:p>
        </p:txBody>
      </p:sp>
      <p:cxnSp>
        <p:nvCxnSpPr>
          <p:cNvPr id="639" name="Shape 639"/>
          <p:cNvCxnSpPr/>
          <p:nvPr/>
        </p:nvCxnSpPr>
        <p:spPr>
          <a:xfrm>
            <a:off x="-4800" y="2156036"/>
            <a:ext cx="9153600" cy="0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40" name="Shape 640"/>
          <p:cNvSpPr/>
          <p:nvPr/>
        </p:nvSpPr>
        <p:spPr>
          <a:xfrm rot="10800000" flipH="1">
            <a:off x="263952" y="1936811"/>
            <a:ext cx="419100" cy="419400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1" name="Shape 641"/>
          <p:cNvCxnSpPr/>
          <p:nvPr/>
        </p:nvCxnSpPr>
        <p:spPr>
          <a:xfrm>
            <a:off x="473652" y="2108411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642" name="Shape 642"/>
          <p:cNvSpPr/>
          <p:nvPr/>
        </p:nvSpPr>
        <p:spPr>
          <a:xfrm>
            <a:off x="2507792" y="1936811"/>
            <a:ext cx="419100" cy="419400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Shape 643"/>
          <p:cNvSpPr/>
          <p:nvPr/>
        </p:nvSpPr>
        <p:spPr>
          <a:xfrm rot="10800000" flipH="1">
            <a:off x="7642200" y="1936811"/>
            <a:ext cx="419100" cy="419400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4" name="Shape 644"/>
          <p:cNvCxnSpPr/>
          <p:nvPr/>
        </p:nvCxnSpPr>
        <p:spPr>
          <a:xfrm>
            <a:off x="2717342" y="2098886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cxnSp>
        <p:nvCxnSpPr>
          <p:cNvPr id="645" name="Shape 645"/>
          <p:cNvCxnSpPr/>
          <p:nvPr/>
        </p:nvCxnSpPr>
        <p:spPr>
          <a:xfrm>
            <a:off x="7851900" y="2108411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646" name="Shape 646"/>
          <p:cNvSpPr txBox="1"/>
          <p:nvPr/>
        </p:nvSpPr>
        <p:spPr>
          <a:xfrm>
            <a:off x="-150348" y="3088098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Collect data </a:t>
            </a:r>
            <a:endParaRPr sz="18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47" name="Shape 647"/>
          <p:cNvSpPr txBox="1"/>
          <p:nvPr/>
        </p:nvSpPr>
        <p:spPr>
          <a:xfrm>
            <a:off x="955885" y="3194411"/>
            <a:ext cx="3522914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Process the data (convert the images to arrays and perform one hot encoding )</a:t>
            </a:r>
            <a:endParaRPr sz="18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48" name="Shape 648"/>
          <p:cNvSpPr txBox="1"/>
          <p:nvPr/>
        </p:nvSpPr>
        <p:spPr>
          <a:xfrm>
            <a:off x="6482487" y="3156311"/>
            <a:ext cx="2738526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Save the trained model (which is ready to use in video streaming)  </a:t>
            </a:r>
            <a:endParaRPr sz="18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" name="Shape 640"/>
          <p:cNvSpPr/>
          <p:nvPr/>
        </p:nvSpPr>
        <p:spPr>
          <a:xfrm rot="10800000" flipH="1">
            <a:off x="5188810" y="1946336"/>
            <a:ext cx="419100" cy="419400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Shape 641"/>
          <p:cNvCxnSpPr/>
          <p:nvPr/>
        </p:nvCxnSpPr>
        <p:spPr>
          <a:xfrm>
            <a:off x="5398510" y="2117936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23" name="Shape 648"/>
          <p:cNvSpPr txBox="1"/>
          <p:nvPr/>
        </p:nvSpPr>
        <p:spPr>
          <a:xfrm>
            <a:off x="4517856" y="3032336"/>
            <a:ext cx="1761307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Train the neural network</a:t>
            </a:r>
            <a:endParaRPr sz="18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" name="مربع نص 15"/>
          <p:cNvSpPr txBox="1"/>
          <p:nvPr/>
        </p:nvSpPr>
        <p:spPr>
          <a:xfrm>
            <a:off x="4429974" y="4742205"/>
            <a:ext cx="284052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8</a:t>
            </a:r>
            <a:endParaRPr lang="ar-S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/>
          <p:cNvSpPr/>
          <p:nvPr/>
        </p:nvSpPr>
        <p:spPr>
          <a:xfrm>
            <a:off x="1225308" y="163034"/>
            <a:ext cx="653669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Mask Detection </a:t>
            </a:r>
            <a:r>
              <a:rPr lang="en-US" sz="25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Algorithm</a:t>
            </a:r>
          </a:p>
          <a:p>
            <a:pPr algn="ctr"/>
            <a:r>
              <a:rPr lang="en-US" sz="25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(The first stage)</a:t>
            </a:r>
            <a:endParaRPr lang="ar-SY" sz="2500" dirty="0">
              <a:solidFill>
                <a:srgbClr val="3C78D8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93" y="1490262"/>
            <a:ext cx="2496417" cy="2795987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718" y="1496291"/>
            <a:ext cx="2743198" cy="2789958"/>
          </a:xfrm>
          <a:prstGeom prst="rect">
            <a:avLst/>
          </a:prstGeom>
        </p:spPr>
      </p:pic>
      <p:sp>
        <p:nvSpPr>
          <p:cNvPr id="6" name="مربع نص 5"/>
          <p:cNvSpPr txBox="1"/>
          <p:nvPr/>
        </p:nvSpPr>
        <p:spPr>
          <a:xfrm>
            <a:off x="1289075" y="1088258"/>
            <a:ext cx="1991251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600" dirty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Sample for no mask</a:t>
            </a:r>
            <a:endParaRPr lang="ar-SY" sz="1600" dirty="0">
              <a:solidFill>
                <a:srgbClr val="3C78D8"/>
              </a:solidFill>
              <a:latin typeface="Sniglet"/>
              <a:ea typeface="Sniglet"/>
              <a:cs typeface="Sniglet"/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5498691" y="1088258"/>
            <a:ext cx="1718740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600" dirty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Sample for </a:t>
            </a:r>
            <a:r>
              <a:rPr lang="en-US" sz="1600" dirty="0" smtClean="0">
                <a:solidFill>
                  <a:srgbClr val="3C78D8"/>
                </a:solidFill>
                <a:latin typeface="Sniglet"/>
                <a:ea typeface="Sniglet"/>
                <a:cs typeface="Sniglet"/>
              </a:rPr>
              <a:t>mask</a:t>
            </a:r>
            <a:endParaRPr lang="ar-SY" sz="1600" dirty="0">
              <a:solidFill>
                <a:srgbClr val="3C78D8"/>
              </a:solidFill>
              <a:latin typeface="Sniglet"/>
              <a:ea typeface="Sniglet"/>
              <a:cs typeface="Sniglet"/>
            </a:endParaRPr>
          </a:p>
        </p:txBody>
      </p:sp>
      <p:sp>
        <p:nvSpPr>
          <p:cNvPr id="8" name="مربع نص 7"/>
          <p:cNvSpPr txBox="1"/>
          <p:nvPr/>
        </p:nvSpPr>
        <p:spPr>
          <a:xfrm>
            <a:off x="4351631" y="4762986"/>
            <a:ext cx="284052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9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348654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708</Words>
  <Application>Microsoft Office PowerPoint</Application>
  <PresentationFormat>عرض على الشاشة (16:9)</PresentationFormat>
  <Paragraphs>193</Paragraphs>
  <Slides>22</Slides>
  <Notes>7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6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22</vt:i4>
      </vt:variant>
    </vt:vector>
  </HeadingPairs>
  <TitlesOfParts>
    <vt:vector size="29" baseType="lpstr">
      <vt:lpstr>Arial</vt:lpstr>
      <vt:lpstr>Dosis</vt:lpstr>
      <vt:lpstr>Times New Roman</vt:lpstr>
      <vt:lpstr>Calibri</vt:lpstr>
      <vt:lpstr>Sniglet</vt:lpstr>
      <vt:lpstr>Courier New</vt:lpstr>
      <vt:lpstr>Friar template</vt:lpstr>
      <vt:lpstr>عرض تقديمي في PowerPoint</vt:lpstr>
      <vt:lpstr>Introduction</vt:lpstr>
      <vt:lpstr>IDEs and environments </vt:lpstr>
      <vt:lpstr>Algorithms</vt:lpstr>
      <vt:lpstr>عرض تقديمي في PowerPoint</vt:lpstr>
      <vt:lpstr>عرض تقديمي في PowerPoint</vt:lpstr>
      <vt:lpstr>عرض تقديمي في PowerPoint</vt:lpstr>
      <vt:lpstr>Mask Detection Algorithm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Zein</dc:creator>
  <cp:lastModifiedBy>owner</cp:lastModifiedBy>
  <cp:revision>59</cp:revision>
  <dcterms:modified xsi:type="dcterms:W3CDTF">2023-04-30T20:28:22Z</dcterms:modified>
</cp:coreProperties>
</file>